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92" r:id="rId3"/>
    <p:sldId id="296" r:id="rId4"/>
    <p:sldId id="294" r:id="rId5"/>
    <p:sldId id="295" r:id="rId6"/>
    <p:sldId id="297" r:id="rId7"/>
    <p:sldId id="280" r:id="rId8"/>
    <p:sldId id="266" r:id="rId9"/>
    <p:sldId id="281" r:id="rId10"/>
    <p:sldId id="284" r:id="rId11"/>
    <p:sldId id="267" r:id="rId12"/>
    <p:sldId id="285" r:id="rId13"/>
    <p:sldId id="282" r:id="rId14"/>
    <p:sldId id="283" r:id="rId15"/>
    <p:sldId id="279" r:id="rId16"/>
    <p:sldId id="288" r:id="rId17"/>
    <p:sldId id="274" r:id="rId18"/>
    <p:sldId id="278" r:id="rId19"/>
    <p:sldId id="286" r:id="rId20"/>
    <p:sldId id="287" r:id="rId21"/>
    <p:sldId id="271" r:id="rId22"/>
    <p:sldId id="272" r:id="rId23"/>
    <p:sldId id="268" r:id="rId24"/>
    <p:sldId id="269" r:id="rId25"/>
    <p:sldId id="290" r:id="rId26"/>
    <p:sldId id="300" r:id="rId27"/>
    <p:sldId id="29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97"/>
    <p:restoredTop sz="96006"/>
  </p:normalViewPr>
  <p:slideViewPr>
    <p:cSldViewPr snapToGrid="0">
      <p:cViewPr>
        <p:scale>
          <a:sx n="91" d="100"/>
          <a:sy n="91" d="100"/>
        </p:scale>
        <p:origin x="1344" y="7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5795B-4E2C-3030-312F-84B81F52C6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CB4CEE3-C3A1-6FB5-43E3-1F4214DBA7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4605836-61DE-DA06-545C-C0414513E344}"/>
              </a:ext>
            </a:extLst>
          </p:cNvPr>
          <p:cNvSpPr>
            <a:spLocks noGrp="1"/>
          </p:cNvSpPr>
          <p:nvPr>
            <p:ph type="dt" sz="half" idx="10"/>
          </p:nvPr>
        </p:nvSpPr>
        <p:spPr/>
        <p:txBody>
          <a:bodyPr/>
          <a:lstStyle/>
          <a:p>
            <a:fld id="{5EAFF05E-661B-F640-9A51-106ABCB7F769}" type="datetimeFigureOut">
              <a:rPr lang="en-US" smtClean="0"/>
              <a:t>8/31/24</a:t>
            </a:fld>
            <a:endParaRPr lang="en-US" dirty="0"/>
          </a:p>
        </p:txBody>
      </p:sp>
      <p:sp>
        <p:nvSpPr>
          <p:cNvPr id="5" name="Footer Placeholder 4">
            <a:extLst>
              <a:ext uri="{FF2B5EF4-FFF2-40B4-BE49-F238E27FC236}">
                <a16:creationId xmlns:a16="http://schemas.microsoft.com/office/drawing/2014/main" id="{6A7F9682-6383-A199-80D8-BEF466978B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1E9A65-7CF8-DE40-5EED-0EC5527DFB0C}"/>
              </a:ext>
            </a:extLst>
          </p:cNvPr>
          <p:cNvSpPr>
            <a:spLocks noGrp="1"/>
          </p:cNvSpPr>
          <p:nvPr>
            <p:ph type="sldNum" sz="quarter" idx="12"/>
          </p:nvPr>
        </p:nvSpPr>
        <p:spPr/>
        <p:txBody>
          <a:bodyPr/>
          <a:lstStyle/>
          <a:p>
            <a:fld id="{91AB9E47-7B89-9E48-9FC7-352AE65D5FA3}" type="slidenum">
              <a:rPr lang="en-US" smtClean="0"/>
              <a:t>‹#›</a:t>
            </a:fld>
            <a:endParaRPr lang="en-US" dirty="0"/>
          </a:p>
        </p:txBody>
      </p:sp>
    </p:spTree>
    <p:extLst>
      <p:ext uri="{BB962C8B-B14F-4D97-AF65-F5344CB8AC3E}">
        <p14:creationId xmlns:p14="http://schemas.microsoft.com/office/powerpoint/2010/main" val="69935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37431-AAF8-18C0-FEE1-0C6B26CF17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49980EC-51D1-CED0-1D40-D818C664BD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22F87-C7C1-B0EF-6212-65509A27A277}"/>
              </a:ext>
            </a:extLst>
          </p:cNvPr>
          <p:cNvSpPr>
            <a:spLocks noGrp="1"/>
          </p:cNvSpPr>
          <p:nvPr>
            <p:ph type="dt" sz="half" idx="10"/>
          </p:nvPr>
        </p:nvSpPr>
        <p:spPr/>
        <p:txBody>
          <a:bodyPr/>
          <a:lstStyle/>
          <a:p>
            <a:fld id="{5EAFF05E-661B-F640-9A51-106ABCB7F769}" type="datetimeFigureOut">
              <a:rPr lang="en-US" smtClean="0"/>
              <a:t>8/31/24</a:t>
            </a:fld>
            <a:endParaRPr lang="en-US" dirty="0"/>
          </a:p>
        </p:txBody>
      </p:sp>
      <p:sp>
        <p:nvSpPr>
          <p:cNvPr id="5" name="Footer Placeholder 4">
            <a:extLst>
              <a:ext uri="{FF2B5EF4-FFF2-40B4-BE49-F238E27FC236}">
                <a16:creationId xmlns:a16="http://schemas.microsoft.com/office/drawing/2014/main" id="{FEA9007B-F644-A10B-2507-B68D371D87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5B918DD-6193-E7D6-E3E1-3F3C1A544C89}"/>
              </a:ext>
            </a:extLst>
          </p:cNvPr>
          <p:cNvSpPr>
            <a:spLocks noGrp="1"/>
          </p:cNvSpPr>
          <p:nvPr>
            <p:ph type="sldNum" sz="quarter" idx="12"/>
          </p:nvPr>
        </p:nvSpPr>
        <p:spPr/>
        <p:txBody>
          <a:bodyPr/>
          <a:lstStyle/>
          <a:p>
            <a:fld id="{91AB9E47-7B89-9E48-9FC7-352AE65D5FA3}" type="slidenum">
              <a:rPr lang="en-US" smtClean="0"/>
              <a:t>‹#›</a:t>
            </a:fld>
            <a:endParaRPr lang="en-US" dirty="0"/>
          </a:p>
        </p:txBody>
      </p:sp>
    </p:spTree>
    <p:extLst>
      <p:ext uri="{BB962C8B-B14F-4D97-AF65-F5344CB8AC3E}">
        <p14:creationId xmlns:p14="http://schemas.microsoft.com/office/powerpoint/2010/main" val="1209130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4A2712-C5B6-1AB9-7AA2-6C929E96CB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C72747-B764-F963-AB67-31D820202A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70F81B-D215-6037-AE1D-0292EB533299}"/>
              </a:ext>
            </a:extLst>
          </p:cNvPr>
          <p:cNvSpPr>
            <a:spLocks noGrp="1"/>
          </p:cNvSpPr>
          <p:nvPr>
            <p:ph type="dt" sz="half" idx="10"/>
          </p:nvPr>
        </p:nvSpPr>
        <p:spPr/>
        <p:txBody>
          <a:bodyPr/>
          <a:lstStyle/>
          <a:p>
            <a:fld id="{5EAFF05E-661B-F640-9A51-106ABCB7F769}" type="datetimeFigureOut">
              <a:rPr lang="en-US" smtClean="0"/>
              <a:t>8/31/24</a:t>
            </a:fld>
            <a:endParaRPr lang="en-US" dirty="0"/>
          </a:p>
        </p:txBody>
      </p:sp>
      <p:sp>
        <p:nvSpPr>
          <p:cNvPr id="5" name="Footer Placeholder 4">
            <a:extLst>
              <a:ext uri="{FF2B5EF4-FFF2-40B4-BE49-F238E27FC236}">
                <a16:creationId xmlns:a16="http://schemas.microsoft.com/office/drawing/2014/main" id="{F73AC07E-E47C-D3CF-1C8F-B43EF8A3E6C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94FDCA5-A07A-AEA4-D8B9-0EFEA5AFEDA5}"/>
              </a:ext>
            </a:extLst>
          </p:cNvPr>
          <p:cNvSpPr>
            <a:spLocks noGrp="1"/>
          </p:cNvSpPr>
          <p:nvPr>
            <p:ph type="sldNum" sz="quarter" idx="12"/>
          </p:nvPr>
        </p:nvSpPr>
        <p:spPr/>
        <p:txBody>
          <a:bodyPr/>
          <a:lstStyle/>
          <a:p>
            <a:fld id="{91AB9E47-7B89-9E48-9FC7-352AE65D5FA3}" type="slidenum">
              <a:rPr lang="en-US" smtClean="0"/>
              <a:t>‹#›</a:t>
            </a:fld>
            <a:endParaRPr lang="en-US" dirty="0"/>
          </a:p>
        </p:txBody>
      </p:sp>
    </p:spTree>
    <p:extLst>
      <p:ext uri="{BB962C8B-B14F-4D97-AF65-F5344CB8AC3E}">
        <p14:creationId xmlns:p14="http://schemas.microsoft.com/office/powerpoint/2010/main" val="2309041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C54B6-29CB-625C-AB4B-B080FDCD0A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1F5305-49F8-A60A-7DD9-CF4F8261E9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EEA848-93AD-D0CA-29DA-CA0EA3472378}"/>
              </a:ext>
            </a:extLst>
          </p:cNvPr>
          <p:cNvSpPr>
            <a:spLocks noGrp="1"/>
          </p:cNvSpPr>
          <p:nvPr>
            <p:ph type="dt" sz="half" idx="10"/>
          </p:nvPr>
        </p:nvSpPr>
        <p:spPr/>
        <p:txBody>
          <a:bodyPr/>
          <a:lstStyle/>
          <a:p>
            <a:fld id="{5EAFF05E-661B-F640-9A51-106ABCB7F769}" type="datetimeFigureOut">
              <a:rPr lang="en-US" smtClean="0"/>
              <a:t>8/31/24</a:t>
            </a:fld>
            <a:endParaRPr lang="en-US" dirty="0"/>
          </a:p>
        </p:txBody>
      </p:sp>
      <p:sp>
        <p:nvSpPr>
          <p:cNvPr id="5" name="Footer Placeholder 4">
            <a:extLst>
              <a:ext uri="{FF2B5EF4-FFF2-40B4-BE49-F238E27FC236}">
                <a16:creationId xmlns:a16="http://schemas.microsoft.com/office/drawing/2014/main" id="{4D044DAA-2076-0B16-75C5-F22A1C2C12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6C594F-246F-A7EE-6345-B157FAD70FBF}"/>
              </a:ext>
            </a:extLst>
          </p:cNvPr>
          <p:cNvSpPr>
            <a:spLocks noGrp="1"/>
          </p:cNvSpPr>
          <p:nvPr>
            <p:ph type="sldNum" sz="quarter" idx="12"/>
          </p:nvPr>
        </p:nvSpPr>
        <p:spPr/>
        <p:txBody>
          <a:bodyPr/>
          <a:lstStyle/>
          <a:p>
            <a:fld id="{91AB9E47-7B89-9E48-9FC7-352AE65D5FA3}" type="slidenum">
              <a:rPr lang="en-US" smtClean="0"/>
              <a:t>‹#›</a:t>
            </a:fld>
            <a:endParaRPr lang="en-US" dirty="0"/>
          </a:p>
        </p:txBody>
      </p:sp>
    </p:spTree>
    <p:extLst>
      <p:ext uri="{BB962C8B-B14F-4D97-AF65-F5344CB8AC3E}">
        <p14:creationId xmlns:p14="http://schemas.microsoft.com/office/powerpoint/2010/main" val="3096935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EE554-BD79-9E87-AF02-55B6DCD2E6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4007C5-B0B0-5A10-60B2-F24E4794C7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308D45-2AD7-4EFC-554D-58C86D87718C}"/>
              </a:ext>
            </a:extLst>
          </p:cNvPr>
          <p:cNvSpPr>
            <a:spLocks noGrp="1"/>
          </p:cNvSpPr>
          <p:nvPr>
            <p:ph type="dt" sz="half" idx="10"/>
          </p:nvPr>
        </p:nvSpPr>
        <p:spPr/>
        <p:txBody>
          <a:bodyPr/>
          <a:lstStyle/>
          <a:p>
            <a:fld id="{5EAFF05E-661B-F640-9A51-106ABCB7F769}" type="datetimeFigureOut">
              <a:rPr lang="en-US" smtClean="0"/>
              <a:t>8/31/24</a:t>
            </a:fld>
            <a:endParaRPr lang="en-US" dirty="0"/>
          </a:p>
        </p:txBody>
      </p:sp>
      <p:sp>
        <p:nvSpPr>
          <p:cNvPr id="5" name="Footer Placeholder 4">
            <a:extLst>
              <a:ext uri="{FF2B5EF4-FFF2-40B4-BE49-F238E27FC236}">
                <a16:creationId xmlns:a16="http://schemas.microsoft.com/office/drawing/2014/main" id="{140FBF2B-5759-EDE0-E4A9-D0ED20457BC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230FE48-E876-C059-E99D-09E442751C56}"/>
              </a:ext>
            </a:extLst>
          </p:cNvPr>
          <p:cNvSpPr>
            <a:spLocks noGrp="1"/>
          </p:cNvSpPr>
          <p:nvPr>
            <p:ph type="sldNum" sz="quarter" idx="12"/>
          </p:nvPr>
        </p:nvSpPr>
        <p:spPr/>
        <p:txBody>
          <a:bodyPr/>
          <a:lstStyle/>
          <a:p>
            <a:fld id="{91AB9E47-7B89-9E48-9FC7-352AE65D5FA3}" type="slidenum">
              <a:rPr lang="en-US" smtClean="0"/>
              <a:t>‹#›</a:t>
            </a:fld>
            <a:endParaRPr lang="en-US" dirty="0"/>
          </a:p>
        </p:txBody>
      </p:sp>
    </p:spTree>
    <p:extLst>
      <p:ext uri="{BB962C8B-B14F-4D97-AF65-F5344CB8AC3E}">
        <p14:creationId xmlns:p14="http://schemas.microsoft.com/office/powerpoint/2010/main" val="2804149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6634-1E45-75F4-4847-A333E38AF2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3048AA-7716-D80C-6E5C-77DE1D921D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A878FC-9A02-9168-0C1B-CC6FBF98B5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D286D7-731D-3844-7F75-6A4BF285A654}"/>
              </a:ext>
            </a:extLst>
          </p:cNvPr>
          <p:cNvSpPr>
            <a:spLocks noGrp="1"/>
          </p:cNvSpPr>
          <p:nvPr>
            <p:ph type="dt" sz="half" idx="10"/>
          </p:nvPr>
        </p:nvSpPr>
        <p:spPr/>
        <p:txBody>
          <a:bodyPr/>
          <a:lstStyle/>
          <a:p>
            <a:fld id="{5EAFF05E-661B-F640-9A51-106ABCB7F769}" type="datetimeFigureOut">
              <a:rPr lang="en-US" smtClean="0"/>
              <a:t>8/31/24</a:t>
            </a:fld>
            <a:endParaRPr lang="en-US" dirty="0"/>
          </a:p>
        </p:txBody>
      </p:sp>
      <p:sp>
        <p:nvSpPr>
          <p:cNvPr id="6" name="Footer Placeholder 5">
            <a:extLst>
              <a:ext uri="{FF2B5EF4-FFF2-40B4-BE49-F238E27FC236}">
                <a16:creationId xmlns:a16="http://schemas.microsoft.com/office/drawing/2014/main" id="{BE1DE370-550E-29ED-6C5F-75A57740F8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D979C44-7338-9AA1-3577-48ECAF42B216}"/>
              </a:ext>
            </a:extLst>
          </p:cNvPr>
          <p:cNvSpPr>
            <a:spLocks noGrp="1"/>
          </p:cNvSpPr>
          <p:nvPr>
            <p:ph type="sldNum" sz="quarter" idx="12"/>
          </p:nvPr>
        </p:nvSpPr>
        <p:spPr/>
        <p:txBody>
          <a:bodyPr/>
          <a:lstStyle/>
          <a:p>
            <a:fld id="{91AB9E47-7B89-9E48-9FC7-352AE65D5FA3}" type="slidenum">
              <a:rPr lang="en-US" smtClean="0"/>
              <a:t>‹#›</a:t>
            </a:fld>
            <a:endParaRPr lang="en-US" dirty="0"/>
          </a:p>
        </p:txBody>
      </p:sp>
    </p:spTree>
    <p:extLst>
      <p:ext uri="{BB962C8B-B14F-4D97-AF65-F5344CB8AC3E}">
        <p14:creationId xmlns:p14="http://schemas.microsoft.com/office/powerpoint/2010/main" val="1461396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CC9CA-3AFB-56D0-8F73-9E032D744D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E3ADAA-1142-C183-9ECE-F5505F32DB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4AD6D4-9A9F-D187-8127-9B9062E651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8AB985-6869-3BFA-D4DE-E0B394EC0A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F6F498-D6A4-9146-58BA-C91FDD7EB5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6D804E5-6085-537F-D68A-F86B6AE798E1}"/>
              </a:ext>
            </a:extLst>
          </p:cNvPr>
          <p:cNvSpPr>
            <a:spLocks noGrp="1"/>
          </p:cNvSpPr>
          <p:nvPr>
            <p:ph type="dt" sz="half" idx="10"/>
          </p:nvPr>
        </p:nvSpPr>
        <p:spPr/>
        <p:txBody>
          <a:bodyPr/>
          <a:lstStyle/>
          <a:p>
            <a:fld id="{5EAFF05E-661B-F640-9A51-106ABCB7F769}" type="datetimeFigureOut">
              <a:rPr lang="en-US" smtClean="0"/>
              <a:t>8/31/24</a:t>
            </a:fld>
            <a:endParaRPr lang="en-US" dirty="0"/>
          </a:p>
        </p:txBody>
      </p:sp>
      <p:sp>
        <p:nvSpPr>
          <p:cNvPr id="8" name="Footer Placeholder 7">
            <a:extLst>
              <a:ext uri="{FF2B5EF4-FFF2-40B4-BE49-F238E27FC236}">
                <a16:creationId xmlns:a16="http://schemas.microsoft.com/office/drawing/2014/main" id="{C26D1CF6-4F1A-FAE4-2612-5958D626A7F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A009120-8F9D-C6B7-C48F-9EAE4139FCBB}"/>
              </a:ext>
            </a:extLst>
          </p:cNvPr>
          <p:cNvSpPr>
            <a:spLocks noGrp="1"/>
          </p:cNvSpPr>
          <p:nvPr>
            <p:ph type="sldNum" sz="quarter" idx="12"/>
          </p:nvPr>
        </p:nvSpPr>
        <p:spPr/>
        <p:txBody>
          <a:bodyPr/>
          <a:lstStyle/>
          <a:p>
            <a:fld id="{91AB9E47-7B89-9E48-9FC7-352AE65D5FA3}" type="slidenum">
              <a:rPr lang="en-US" smtClean="0"/>
              <a:t>‹#›</a:t>
            </a:fld>
            <a:endParaRPr lang="en-US" dirty="0"/>
          </a:p>
        </p:txBody>
      </p:sp>
    </p:spTree>
    <p:extLst>
      <p:ext uri="{BB962C8B-B14F-4D97-AF65-F5344CB8AC3E}">
        <p14:creationId xmlns:p14="http://schemas.microsoft.com/office/powerpoint/2010/main" val="53145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5BBCF-AB64-939C-0041-6E512934E1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8418F7-F70E-561E-8A50-F2AAA53074B8}"/>
              </a:ext>
            </a:extLst>
          </p:cNvPr>
          <p:cNvSpPr>
            <a:spLocks noGrp="1"/>
          </p:cNvSpPr>
          <p:nvPr>
            <p:ph type="dt" sz="half" idx="10"/>
          </p:nvPr>
        </p:nvSpPr>
        <p:spPr/>
        <p:txBody>
          <a:bodyPr/>
          <a:lstStyle/>
          <a:p>
            <a:fld id="{5EAFF05E-661B-F640-9A51-106ABCB7F769}" type="datetimeFigureOut">
              <a:rPr lang="en-US" smtClean="0"/>
              <a:t>8/31/24</a:t>
            </a:fld>
            <a:endParaRPr lang="en-US" dirty="0"/>
          </a:p>
        </p:txBody>
      </p:sp>
      <p:sp>
        <p:nvSpPr>
          <p:cNvPr id="4" name="Footer Placeholder 3">
            <a:extLst>
              <a:ext uri="{FF2B5EF4-FFF2-40B4-BE49-F238E27FC236}">
                <a16:creationId xmlns:a16="http://schemas.microsoft.com/office/drawing/2014/main" id="{82084D9C-9554-D23E-8ED6-1FA42ABD780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DFE5023-FC08-DFC3-BCE6-56F4729B365E}"/>
              </a:ext>
            </a:extLst>
          </p:cNvPr>
          <p:cNvSpPr>
            <a:spLocks noGrp="1"/>
          </p:cNvSpPr>
          <p:nvPr>
            <p:ph type="sldNum" sz="quarter" idx="12"/>
          </p:nvPr>
        </p:nvSpPr>
        <p:spPr/>
        <p:txBody>
          <a:bodyPr/>
          <a:lstStyle/>
          <a:p>
            <a:fld id="{91AB9E47-7B89-9E48-9FC7-352AE65D5FA3}" type="slidenum">
              <a:rPr lang="en-US" smtClean="0"/>
              <a:t>‹#›</a:t>
            </a:fld>
            <a:endParaRPr lang="en-US" dirty="0"/>
          </a:p>
        </p:txBody>
      </p:sp>
    </p:spTree>
    <p:extLst>
      <p:ext uri="{BB962C8B-B14F-4D97-AF65-F5344CB8AC3E}">
        <p14:creationId xmlns:p14="http://schemas.microsoft.com/office/powerpoint/2010/main" val="3034727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126A33-599C-92AE-7F0F-0BECDACD20C8}"/>
              </a:ext>
            </a:extLst>
          </p:cNvPr>
          <p:cNvSpPr>
            <a:spLocks noGrp="1"/>
          </p:cNvSpPr>
          <p:nvPr>
            <p:ph type="dt" sz="half" idx="10"/>
          </p:nvPr>
        </p:nvSpPr>
        <p:spPr/>
        <p:txBody>
          <a:bodyPr/>
          <a:lstStyle/>
          <a:p>
            <a:fld id="{5EAFF05E-661B-F640-9A51-106ABCB7F769}" type="datetimeFigureOut">
              <a:rPr lang="en-US" smtClean="0"/>
              <a:t>8/31/24</a:t>
            </a:fld>
            <a:endParaRPr lang="en-US" dirty="0"/>
          </a:p>
        </p:txBody>
      </p:sp>
      <p:sp>
        <p:nvSpPr>
          <p:cNvPr id="3" name="Footer Placeholder 2">
            <a:extLst>
              <a:ext uri="{FF2B5EF4-FFF2-40B4-BE49-F238E27FC236}">
                <a16:creationId xmlns:a16="http://schemas.microsoft.com/office/drawing/2014/main" id="{72850E16-7C32-8E47-2277-91DA9348BF9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FCF2AA9-0B6D-40D8-1C6A-79831FB104E0}"/>
              </a:ext>
            </a:extLst>
          </p:cNvPr>
          <p:cNvSpPr>
            <a:spLocks noGrp="1"/>
          </p:cNvSpPr>
          <p:nvPr>
            <p:ph type="sldNum" sz="quarter" idx="12"/>
          </p:nvPr>
        </p:nvSpPr>
        <p:spPr/>
        <p:txBody>
          <a:bodyPr/>
          <a:lstStyle/>
          <a:p>
            <a:fld id="{91AB9E47-7B89-9E48-9FC7-352AE65D5FA3}" type="slidenum">
              <a:rPr lang="en-US" smtClean="0"/>
              <a:t>‹#›</a:t>
            </a:fld>
            <a:endParaRPr lang="en-US" dirty="0"/>
          </a:p>
        </p:txBody>
      </p:sp>
    </p:spTree>
    <p:extLst>
      <p:ext uri="{BB962C8B-B14F-4D97-AF65-F5344CB8AC3E}">
        <p14:creationId xmlns:p14="http://schemas.microsoft.com/office/powerpoint/2010/main" val="3512376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B7A7E-C396-1598-A4C5-2115C7FA88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890AED-7136-4E7C-7C7D-FBC3566DD5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32794A-3176-05D4-2638-51447DA6CA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DA2B06-8308-67DC-C77B-67E23FD5F8D9}"/>
              </a:ext>
            </a:extLst>
          </p:cNvPr>
          <p:cNvSpPr>
            <a:spLocks noGrp="1"/>
          </p:cNvSpPr>
          <p:nvPr>
            <p:ph type="dt" sz="half" idx="10"/>
          </p:nvPr>
        </p:nvSpPr>
        <p:spPr/>
        <p:txBody>
          <a:bodyPr/>
          <a:lstStyle/>
          <a:p>
            <a:fld id="{5EAFF05E-661B-F640-9A51-106ABCB7F769}" type="datetimeFigureOut">
              <a:rPr lang="en-US" smtClean="0"/>
              <a:t>8/31/24</a:t>
            </a:fld>
            <a:endParaRPr lang="en-US" dirty="0"/>
          </a:p>
        </p:txBody>
      </p:sp>
      <p:sp>
        <p:nvSpPr>
          <p:cNvPr id="6" name="Footer Placeholder 5">
            <a:extLst>
              <a:ext uri="{FF2B5EF4-FFF2-40B4-BE49-F238E27FC236}">
                <a16:creationId xmlns:a16="http://schemas.microsoft.com/office/drawing/2014/main" id="{D4AD7401-38E0-C582-6C13-4CD9BDB13A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8A1ADC-E2F1-CDE4-C7C5-415C137E4B96}"/>
              </a:ext>
            </a:extLst>
          </p:cNvPr>
          <p:cNvSpPr>
            <a:spLocks noGrp="1"/>
          </p:cNvSpPr>
          <p:nvPr>
            <p:ph type="sldNum" sz="quarter" idx="12"/>
          </p:nvPr>
        </p:nvSpPr>
        <p:spPr/>
        <p:txBody>
          <a:bodyPr/>
          <a:lstStyle/>
          <a:p>
            <a:fld id="{91AB9E47-7B89-9E48-9FC7-352AE65D5FA3}" type="slidenum">
              <a:rPr lang="en-US" smtClean="0"/>
              <a:t>‹#›</a:t>
            </a:fld>
            <a:endParaRPr lang="en-US" dirty="0"/>
          </a:p>
        </p:txBody>
      </p:sp>
    </p:spTree>
    <p:extLst>
      <p:ext uri="{BB962C8B-B14F-4D97-AF65-F5344CB8AC3E}">
        <p14:creationId xmlns:p14="http://schemas.microsoft.com/office/powerpoint/2010/main" val="4214655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A2AB1-5F51-FD27-17E6-B3E0EACA14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F2004F-0CF7-6B04-3273-0D716362C6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5BCA623-3CB2-26FD-5ACC-F8BC0A2BE3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E5A4DB-6409-BDC5-E50B-A0D799C0E511}"/>
              </a:ext>
            </a:extLst>
          </p:cNvPr>
          <p:cNvSpPr>
            <a:spLocks noGrp="1"/>
          </p:cNvSpPr>
          <p:nvPr>
            <p:ph type="dt" sz="half" idx="10"/>
          </p:nvPr>
        </p:nvSpPr>
        <p:spPr/>
        <p:txBody>
          <a:bodyPr/>
          <a:lstStyle/>
          <a:p>
            <a:fld id="{5EAFF05E-661B-F640-9A51-106ABCB7F769}" type="datetimeFigureOut">
              <a:rPr lang="en-US" smtClean="0"/>
              <a:t>8/31/24</a:t>
            </a:fld>
            <a:endParaRPr lang="en-US" dirty="0"/>
          </a:p>
        </p:txBody>
      </p:sp>
      <p:sp>
        <p:nvSpPr>
          <p:cNvPr id="6" name="Footer Placeholder 5">
            <a:extLst>
              <a:ext uri="{FF2B5EF4-FFF2-40B4-BE49-F238E27FC236}">
                <a16:creationId xmlns:a16="http://schemas.microsoft.com/office/drawing/2014/main" id="{67880DC8-F5FE-F5BA-108B-1006B750254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7948BB-3FD8-AE82-FD88-863579060AFA}"/>
              </a:ext>
            </a:extLst>
          </p:cNvPr>
          <p:cNvSpPr>
            <a:spLocks noGrp="1"/>
          </p:cNvSpPr>
          <p:nvPr>
            <p:ph type="sldNum" sz="quarter" idx="12"/>
          </p:nvPr>
        </p:nvSpPr>
        <p:spPr/>
        <p:txBody>
          <a:bodyPr/>
          <a:lstStyle/>
          <a:p>
            <a:fld id="{91AB9E47-7B89-9E48-9FC7-352AE65D5FA3}" type="slidenum">
              <a:rPr lang="en-US" smtClean="0"/>
              <a:t>‹#›</a:t>
            </a:fld>
            <a:endParaRPr lang="en-US" dirty="0"/>
          </a:p>
        </p:txBody>
      </p:sp>
    </p:spTree>
    <p:extLst>
      <p:ext uri="{BB962C8B-B14F-4D97-AF65-F5344CB8AC3E}">
        <p14:creationId xmlns:p14="http://schemas.microsoft.com/office/powerpoint/2010/main" val="4169124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B059B9-D329-FECA-1302-0D4404EFAE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3F1365-0895-714C-9AB1-004D031442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F85535-12DF-2A75-E707-D9D9FBC165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AFF05E-661B-F640-9A51-106ABCB7F769}" type="datetimeFigureOut">
              <a:rPr lang="en-US" smtClean="0"/>
              <a:t>8/31/24</a:t>
            </a:fld>
            <a:endParaRPr lang="en-US" dirty="0"/>
          </a:p>
        </p:txBody>
      </p:sp>
      <p:sp>
        <p:nvSpPr>
          <p:cNvPr id="5" name="Footer Placeholder 4">
            <a:extLst>
              <a:ext uri="{FF2B5EF4-FFF2-40B4-BE49-F238E27FC236}">
                <a16:creationId xmlns:a16="http://schemas.microsoft.com/office/drawing/2014/main" id="{C236DE9D-3505-6542-3097-A4D674C445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9BE4ADE-2208-6307-F7BE-BCC9FA80F1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B9E47-7B89-9E48-9FC7-352AE65D5FA3}" type="slidenum">
              <a:rPr lang="en-US" smtClean="0"/>
              <a:t>‹#›</a:t>
            </a:fld>
            <a:endParaRPr lang="en-US" dirty="0"/>
          </a:p>
        </p:txBody>
      </p:sp>
    </p:spTree>
    <p:extLst>
      <p:ext uri="{BB962C8B-B14F-4D97-AF65-F5344CB8AC3E}">
        <p14:creationId xmlns:p14="http://schemas.microsoft.com/office/powerpoint/2010/main" val="3561336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40966-39B7-2A12-B3E3-1A55D5D8D899}"/>
              </a:ext>
            </a:extLst>
          </p:cNvPr>
          <p:cNvSpPr>
            <a:spLocks noGrp="1"/>
          </p:cNvSpPr>
          <p:nvPr>
            <p:ph type="ctrTitle"/>
          </p:nvPr>
        </p:nvSpPr>
        <p:spPr>
          <a:xfrm>
            <a:off x="1524000" y="2117785"/>
            <a:ext cx="9144000" cy="4407110"/>
          </a:xfrm>
        </p:spPr>
        <p:txBody>
          <a:bodyPr>
            <a:normAutofit fontScale="90000"/>
          </a:bodyPr>
          <a:lstStyle/>
          <a:p>
            <a:r>
              <a:rPr lang="en-US" b="1" dirty="0"/>
              <a:t>WHAT’S IN A NAME? </a:t>
            </a:r>
            <a:br>
              <a:rPr lang="en-US" dirty="0"/>
            </a:br>
            <a:br>
              <a:rPr lang="en-US" dirty="0"/>
            </a:br>
            <a:r>
              <a:rPr lang="en-US" sz="5300" dirty="0"/>
              <a:t>A LOOK AT OUR HEAVENLY FATHER’S PLAN OF REDEMPTION AS REVEALED IN OLD AND NEW TESTAMENT NA</a:t>
            </a:r>
            <a:r>
              <a:rPr lang="en-US" sz="4900" dirty="0"/>
              <a:t>MES</a:t>
            </a:r>
            <a:br>
              <a:rPr lang="en-US" sz="4900" dirty="0"/>
            </a:br>
            <a:br>
              <a:rPr lang="en-US" dirty="0"/>
            </a:br>
            <a:r>
              <a:rPr lang="en-US" sz="4900" b="1" dirty="0"/>
              <a:t>PART 3</a:t>
            </a:r>
          </a:p>
        </p:txBody>
      </p:sp>
      <p:sp>
        <p:nvSpPr>
          <p:cNvPr id="3" name="Subtitle 2">
            <a:extLst>
              <a:ext uri="{FF2B5EF4-FFF2-40B4-BE49-F238E27FC236}">
                <a16:creationId xmlns:a16="http://schemas.microsoft.com/office/drawing/2014/main" id="{64D01EB3-3BCD-0A83-3B6D-AC7C62FA376C}"/>
              </a:ext>
            </a:extLst>
          </p:cNvPr>
          <p:cNvSpPr>
            <a:spLocks noGrp="1"/>
          </p:cNvSpPr>
          <p:nvPr>
            <p:ph type="subTitle" idx="1"/>
          </p:nvPr>
        </p:nvSpPr>
        <p:spPr>
          <a:xfrm>
            <a:off x="1161691" y="3774566"/>
            <a:ext cx="9144000" cy="1655762"/>
          </a:xfrm>
        </p:spPr>
        <p:txBody>
          <a:bodyPr/>
          <a:lstStyle/>
          <a:p>
            <a:endParaRPr lang="en-US" dirty="0"/>
          </a:p>
          <a:p>
            <a:endParaRPr lang="en-US" dirty="0"/>
          </a:p>
        </p:txBody>
      </p:sp>
    </p:spTree>
    <p:extLst>
      <p:ext uri="{BB962C8B-B14F-4D97-AF65-F5344CB8AC3E}">
        <p14:creationId xmlns:p14="http://schemas.microsoft.com/office/powerpoint/2010/main" val="3238704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898FE-19A4-565B-2A22-8BEF4F002CAB}"/>
              </a:ext>
            </a:extLst>
          </p:cNvPr>
          <p:cNvSpPr>
            <a:spLocks noGrp="1"/>
          </p:cNvSpPr>
          <p:nvPr>
            <p:ph type="title"/>
          </p:nvPr>
        </p:nvSpPr>
        <p:spPr>
          <a:xfrm>
            <a:off x="838200" y="365126"/>
            <a:ext cx="10515600" cy="774358"/>
          </a:xfrm>
        </p:spPr>
        <p:txBody>
          <a:bodyPr/>
          <a:lstStyle/>
          <a:p>
            <a:pPr algn="ctr"/>
            <a:r>
              <a:rPr lang="en-US" b="1" dirty="0"/>
              <a:t>EL ELYONE</a:t>
            </a:r>
          </a:p>
        </p:txBody>
      </p:sp>
      <p:sp>
        <p:nvSpPr>
          <p:cNvPr id="3" name="Content Placeholder 2">
            <a:extLst>
              <a:ext uri="{FF2B5EF4-FFF2-40B4-BE49-F238E27FC236}">
                <a16:creationId xmlns:a16="http://schemas.microsoft.com/office/drawing/2014/main" id="{70114384-F8E9-B8DC-A628-704CEE14C5F8}"/>
              </a:ext>
            </a:extLst>
          </p:cNvPr>
          <p:cNvSpPr>
            <a:spLocks noGrp="1"/>
          </p:cNvSpPr>
          <p:nvPr>
            <p:ph idx="1"/>
          </p:nvPr>
        </p:nvSpPr>
        <p:spPr>
          <a:xfrm>
            <a:off x="838200" y="1139484"/>
            <a:ext cx="10515600" cy="5563772"/>
          </a:xfrm>
        </p:spPr>
        <p:txBody>
          <a:bodyPr>
            <a:noAutofit/>
          </a:bodyPr>
          <a:lstStyle/>
          <a:p>
            <a:r>
              <a:rPr lang="en-US" sz="3000" dirty="0"/>
              <a:t>The first usage of El Elyone describes a terrifying war initiated by an alliance of pagan kings who attacked Sodom and Gomorrah. Among the men and women who were captured and carried away was Abram’s nephew Lot and all his possessions. Abram gathered an army of 318 men and rescued them all. As Abram returned, he was greeted by the kings of Sodom and of Salem.</a:t>
            </a:r>
          </a:p>
          <a:p>
            <a:r>
              <a:rPr lang="en-US" sz="3000" dirty="0"/>
              <a:t>Genesis 14:18-20 REV  “And Melchizedek king of Salem brought out bread and wine, and he was a priest of</a:t>
            </a:r>
            <a:r>
              <a:rPr lang="en-US" sz="3000" b="1" dirty="0"/>
              <a:t> </a:t>
            </a:r>
            <a:r>
              <a:rPr lang="en-US" sz="3000" u="sng" dirty="0"/>
              <a:t>God Most High</a:t>
            </a:r>
            <a:r>
              <a:rPr lang="en-US" sz="3000" dirty="0"/>
              <a:t>. He blessed him and said, “Blessed be Abram of </a:t>
            </a:r>
            <a:r>
              <a:rPr lang="en-US" sz="3000" u="sng" dirty="0"/>
              <a:t>God Most High</a:t>
            </a:r>
            <a:r>
              <a:rPr lang="en-US" sz="3000" dirty="0"/>
              <a:t>, creator of heaven and earth; and blessed be </a:t>
            </a:r>
            <a:r>
              <a:rPr lang="en-US" sz="3000" u="sng" dirty="0"/>
              <a:t>God Most High</a:t>
            </a:r>
            <a:r>
              <a:rPr lang="en-US" sz="3000" dirty="0"/>
              <a:t>, who has given your enemies into your hand.” And Abram gave him a tenth of all.”</a:t>
            </a:r>
          </a:p>
          <a:p>
            <a:r>
              <a:rPr lang="en-US" sz="3000" dirty="0"/>
              <a:t>Melchizedek means “My King is Righteousness.”</a:t>
            </a:r>
          </a:p>
          <a:p>
            <a:endParaRPr lang="en-US" sz="3000" dirty="0"/>
          </a:p>
        </p:txBody>
      </p:sp>
    </p:spTree>
    <p:extLst>
      <p:ext uri="{BB962C8B-B14F-4D97-AF65-F5344CB8AC3E}">
        <p14:creationId xmlns:p14="http://schemas.microsoft.com/office/powerpoint/2010/main" val="1275394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09E3F-8902-028D-552F-7636E529AA5A}"/>
              </a:ext>
            </a:extLst>
          </p:cNvPr>
          <p:cNvSpPr>
            <a:spLocks noGrp="1"/>
          </p:cNvSpPr>
          <p:nvPr>
            <p:ph type="title"/>
          </p:nvPr>
        </p:nvSpPr>
        <p:spPr/>
        <p:txBody>
          <a:bodyPr/>
          <a:lstStyle/>
          <a:p>
            <a:pPr algn="ctr"/>
            <a:r>
              <a:rPr lang="en-US" b="1" dirty="0"/>
              <a:t>EL ELYON</a:t>
            </a:r>
          </a:p>
        </p:txBody>
      </p:sp>
      <p:sp>
        <p:nvSpPr>
          <p:cNvPr id="3" name="Content Placeholder 2">
            <a:extLst>
              <a:ext uri="{FF2B5EF4-FFF2-40B4-BE49-F238E27FC236}">
                <a16:creationId xmlns:a16="http://schemas.microsoft.com/office/drawing/2014/main" id="{7B4CBA01-1EC2-3AA1-2A95-FAEEE0149312}"/>
              </a:ext>
            </a:extLst>
          </p:cNvPr>
          <p:cNvSpPr>
            <a:spLocks noGrp="1"/>
          </p:cNvSpPr>
          <p:nvPr>
            <p:ph idx="1"/>
          </p:nvPr>
        </p:nvSpPr>
        <p:spPr>
          <a:xfrm>
            <a:off x="838200" y="1322362"/>
            <a:ext cx="10515600" cy="5535637"/>
          </a:xfrm>
        </p:spPr>
        <p:txBody>
          <a:bodyPr>
            <a:normAutofit/>
          </a:bodyPr>
          <a:lstStyle/>
          <a:p>
            <a:r>
              <a:rPr lang="en-US" sz="3200" dirty="0"/>
              <a:t>REV Commentary:  “Salem” is apparently the oldest and original name of Jerusalem, and this is the first time it occurs in the Bible. “Salem” means “peace” (related to shalom, “wholeness, peace”).”</a:t>
            </a:r>
          </a:p>
          <a:p>
            <a:r>
              <a:rPr lang="en-US" sz="3200" dirty="0"/>
              <a:t>“bread and wine.” “This would not have ordinarily been any kind of grand reception in the biblical world; in fact, it is so ordinary that to a man of Abram’s wealth and stature, it would have been an insult. The bread and wine are mentioned because they prefigure the death of Jesus Christ, as he showed us at the Last Supper.”</a:t>
            </a:r>
            <a:endParaRPr lang="en-US" dirty="0"/>
          </a:p>
        </p:txBody>
      </p:sp>
    </p:spTree>
    <p:extLst>
      <p:ext uri="{BB962C8B-B14F-4D97-AF65-F5344CB8AC3E}">
        <p14:creationId xmlns:p14="http://schemas.microsoft.com/office/powerpoint/2010/main" val="1966236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6D420-BA1B-F0EC-5BBD-89FDFBDE362B}"/>
              </a:ext>
            </a:extLst>
          </p:cNvPr>
          <p:cNvSpPr>
            <a:spLocks noGrp="1"/>
          </p:cNvSpPr>
          <p:nvPr>
            <p:ph type="title"/>
          </p:nvPr>
        </p:nvSpPr>
        <p:spPr/>
        <p:txBody>
          <a:bodyPr/>
          <a:lstStyle/>
          <a:p>
            <a:pPr algn="ctr"/>
            <a:r>
              <a:rPr lang="en-US" b="1" dirty="0"/>
              <a:t>JESUS AS THE PROPHETIC FULFILMENT OF BEING A PRIEST AND KING LIKE MELCHIZEDEK</a:t>
            </a:r>
          </a:p>
        </p:txBody>
      </p:sp>
      <p:sp>
        <p:nvSpPr>
          <p:cNvPr id="3" name="Content Placeholder 2">
            <a:extLst>
              <a:ext uri="{FF2B5EF4-FFF2-40B4-BE49-F238E27FC236}">
                <a16:creationId xmlns:a16="http://schemas.microsoft.com/office/drawing/2014/main" id="{E0811856-A38C-FD3C-0EC5-4D2B14A62BFC}"/>
              </a:ext>
            </a:extLst>
          </p:cNvPr>
          <p:cNvSpPr>
            <a:spLocks noGrp="1"/>
          </p:cNvSpPr>
          <p:nvPr>
            <p:ph idx="1"/>
          </p:nvPr>
        </p:nvSpPr>
        <p:spPr>
          <a:xfrm>
            <a:off x="838200" y="2261723"/>
            <a:ext cx="10515600" cy="4351338"/>
          </a:xfrm>
        </p:spPr>
        <p:txBody>
          <a:bodyPr>
            <a:normAutofit/>
          </a:bodyPr>
          <a:lstStyle/>
          <a:p>
            <a:r>
              <a:rPr lang="en-US" sz="4400" dirty="0"/>
              <a:t>Psalm 110:1-2 REV  “Yahweh’s declaration to my lord, “Sit at my right hand until I make your enemies a footstool for your feet. Yahweh will stretch forth your mighty scepter from Zion. Rule in the midst of your enemies!”</a:t>
            </a:r>
          </a:p>
        </p:txBody>
      </p:sp>
    </p:spTree>
    <p:extLst>
      <p:ext uri="{BB962C8B-B14F-4D97-AF65-F5344CB8AC3E}">
        <p14:creationId xmlns:p14="http://schemas.microsoft.com/office/powerpoint/2010/main" val="2417294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7E2CC-2286-83E0-6ACE-FCD82AD47DA9}"/>
              </a:ext>
            </a:extLst>
          </p:cNvPr>
          <p:cNvSpPr>
            <a:spLocks noGrp="1"/>
          </p:cNvSpPr>
          <p:nvPr>
            <p:ph type="title"/>
          </p:nvPr>
        </p:nvSpPr>
        <p:spPr/>
        <p:txBody>
          <a:bodyPr/>
          <a:lstStyle/>
          <a:p>
            <a:pPr algn="ctr"/>
            <a:r>
              <a:rPr lang="en-US" b="1" dirty="0"/>
              <a:t>EL ELYONE</a:t>
            </a:r>
          </a:p>
        </p:txBody>
      </p:sp>
      <p:sp>
        <p:nvSpPr>
          <p:cNvPr id="3" name="Content Placeholder 2">
            <a:extLst>
              <a:ext uri="{FF2B5EF4-FFF2-40B4-BE49-F238E27FC236}">
                <a16:creationId xmlns:a16="http://schemas.microsoft.com/office/drawing/2014/main" id="{7D9BA851-D0FB-D838-9CEB-0041BD1A0B05}"/>
              </a:ext>
            </a:extLst>
          </p:cNvPr>
          <p:cNvSpPr>
            <a:spLocks noGrp="1"/>
          </p:cNvSpPr>
          <p:nvPr>
            <p:ph idx="1"/>
          </p:nvPr>
        </p:nvSpPr>
        <p:spPr/>
        <p:txBody>
          <a:bodyPr>
            <a:normAutofit/>
          </a:bodyPr>
          <a:lstStyle/>
          <a:p>
            <a:r>
              <a:rPr lang="en-US" sz="3600" dirty="0"/>
              <a:t>REV Commentary:  “your mighty scepter.” Ps 110:2 is addressed to the one at Yahweh’s right hand, as we see in the phrase, “Yahweh will stretch forth your mighty scepter,” with the “your” being God’s “right-hand man,” the Messiah. The first stanza in Psalm 110:2 would have been spoken by the psalmist, while the second stanza would be spoken by Yahweh (or direct prophesy from Yahweh to the psalmist).</a:t>
            </a:r>
          </a:p>
        </p:txBody>
      </p:sp>
    </p:spTree>
    <p:extLst>
      <p:ext uri="{BB962C8B-B14F-4D97-AF65-F5344CB8AC3E}">
        <p14:creationId xmlns:p14="http://schemas.microsoft.com/office/powerpoint/2010/main" val="1188281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762A4-41D2-86E8-74E0-33A77E1C800E}"/>
              </a:ext>
            </a:extLst>
          </p:cNvPr>
          <p:cNvSpPr>
            <a:spLocks noGrp="1"/>
          </p:cNvSpPr>
          <p:nvPr>
            <p:ph type="title"/>
          </p:nvPr>
        </p:nvSpPr>
        <p:spPr/>
        <p:txBody>
          <a:bodyPr/>
          <a:lstStyle/>
          <a:p>
            <a:pPr algn="ctr"/>
            <a:r>
              <a:rPr lang="en-US" b="1" dirty="0"/>
              <a:t>EL ELYON</a:t>
            </a:r>
          </a:p>
        </p:txBody>
      </p:sp>
      <p:sp>
        <p:nvSpPr>
          <p:cNvPr id="3" name="Content Placeholder 2">
            <a:extLst>
              <a:ext uri="{FF2B5EF4-FFF2-40B4-BE49-F238E27FC236}">
                <a16:creationId xmlns:a16="http://schemas.microsoft.com/office/drawing/2014/main" id="{D3D996E9-FD83-1349-0307-613F2D76314B}"/>
              </a:ext>
            </a:extLst>
          </p:cNvPr>
          <p:cNvSpPr>
            <a:spLocks noGrp="1"/>
          </p:cNvSpPr>
          <p:nvPr>
            <p:ph idx="1"/>
          </p:nvPr>
        </p:nvSpPr>
        <p:spPr>
          <a:xfrm>
            <a:off x="838200" y="1448972"/>
            <a:ext cx="10515600" cy="5409027"/>
          </a:xfrm>
        </p:spPr>
        <p:txBody>
          <a:bodyPr>
            <a:noAutofit/>
          </a:bodyPr>
          <a:lstStyle/>
          <a:p>
            <a:r>
              <a:rPr lang="en-US" sz="3200" dirty="0"/>
              <a:t>REV Commentary:  “from Zion.” The Messiah will rule the earth from Jerusalem on Mount Zion. Psalm 110:2 is a prophesy of the future, something we can see from the fact that the Messiah, who is Jesus Christ, never ruled at all in his first life on earth, and certainly not from Zion (the permanent residence and place of rulership of the Roman governor during the ministry of Jesus was at Caesarea, not Jerusalem).  However, when Jesus comes back from heaven to earth and fights the Battle of Armageddon and conquers the earth, then he, the king over the earth, will rule from Jerusalem.”</a:t>
            </a:r>
          </a:p>
        </p:txBody>
      </p:sp>
    </p:spTree>
    <p:extLst>
      <p:ext uri="{BB962C8B-B14F-4D97-AF65-F5344CB8AC3E}">
        <p14:creationId xmlns:p14="http://schemas.microsoft.com/office/powerpoint/2010/main" val="584403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86324-D535-9FFE-4E98-0D1FE9E335B9}"/>
              </a:ext>
            </a:extLst>
          </p:cNvPr>
          <p:cNvSpPr>
            <a:spLocks noGrp="1"/>
          </p:cNvSpPr>
          <p:nvPr>
            <p:ph type="title"/>
          </p:nvPr>
        </p:nvSpPr>
        <p:spPr/>
        <p:txBody>
          <a:bodyPr/>
          <a:lstStyle/>
          <a:p>
            <a:pPr algn="ctr"/>
            <a:r>
              <a:rPr lang="en-US" b="1" dirty="0"/>
              <a:t>MELCHIZEDEK AND PROPHECIES ABOUT JESUS</a:t>
            </a:r>
          </a:p>
        </p:txBody>
      </p:sp>
      <p:sp>
        <p:nvSpPr>
          <p:cNvPr id="3" name="Content Placeholder 2">
            <a:extLst>
              <a:ext uri="{FF2B5EF4-FFF2-40B4-BE49-F238E27FC236}">
                <a16:creationId xmlns:a16="http://schemas.microsoft.com/office/drawing/2014/main" id="{7BA65EBC-56B7-448E-15EC-C6815A26E0FB}"/>
              </a:ext>
            </a:extLst>
          </p:cNvPr>
          <p:cNvSpPr>
            <a:spLocks noGrp="1"/>
          </p:cNvSpPr>
          <p:nvPr>
            <p:ph idx="1"/>
          </p:nvPr>
        </p:nvSpPr>
        <p:spPr>
          <a:xfrm>
            <a:off x="838200" y="1825624"/>
            <a:ext cx="10515600" cy="5032375"/>
          </a:xfrm>
        </p:spPr>
        <p:txBody>
          <a:bodyPr>
            <a:noAutofit/>
          </a:bodyPr>
          <a:lstStyle/>
          <a:p>
            <a:r>
              <a:rPr lang="en-US" sz="3300" dirty="0"/>
              <a:t>Psalm 110:3-7 REV  ‘Your people will volunteer on the day of your power on holy mountains. From the womb of the dawn </a:t>
            </a:r>
            <a:r>
              <a:rPr lang="en-US" sz="3300" i="1" dirty="0"/>
              <a:t>comes</a:t>
            </a:r>
            <a:r>
              <a:rPr lang="en-US" sz="3300" dirty="0"/>
              <a:t> to you the dew of your youth. Yahweh has sworn and he will not change his mind; </a:t>
            </a:r>
            <a:r>
              <a:rPr lang="en-US" sz="3300" u="sng" dirty="0"/>
              <a:t>“you are a priest forever in the pattern of Melchizedek.” </a:t>
            </a:r>
            <a:r>
              <a:rPr lang="en-US" sz="3300" dirty="0"/>
              <a:t>O Lord, at your right hand is he </a:t>
            </a:r>
            <a:r>
              <a:rPr lang="en-US" sz="3300" i="1" dirty="0"/>
              <a:t>who</a:t>
            </a:r>
            <a:r>
              <a:rPr lang="en-US" sz="3300" dirty="0"/>
              <a:t> will shatter kings in the day of his wrath. He will judge among the nations, he will fill them with corpses, he will shatter their leaders over the broad earth. He will drink of the brook by the road. Therefore he will lift up </a:t>
            </a:r>
            <a:r>
              <a:rPr lang="en-US" sz="3300" i="1" dirty="0"/>
              <a:t>his</a:t>
            </a:r>
            <a:r>
              <a:rPr lang="en-US" sz="3300" dirty="0"/>
              <a:t> head.”</a:t>
            </a:r>
          </a:p>
        </p:txBody>
      </p:sp>
    </p:spTree>
    <p:extLst>
      <p:ext uri="{BB962C8B-B14F-4D97-AF65-F5344CB8AC3E}">
        <p14:creationId xmlns:p14="http://schemas.microsoft.com/office/powerpoint/2010/main" val="2952829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22EBE-7040-A3D0-874B-7058DB91F02F}"/>
              </a:ext>
            </a:extLst>
          </p:cNvPr>
          <p:cNvSpPr>
            <a:spLocks noGrp="1"/>
          </p:cNvSpPr>
          <p:nvPr>
            <p:ph type="title"/>
          </p:nvPr>
        </p:nvSpPr>
        <p:spPr>
          <a:xfrm>
            <a:off x="838200" y="365126"/>
            <a:ext cx="10515600" cy="774358"/>
          </a:xfrm>
        </p:spPr>
        <p:txBody>
          <a:bodyPr/>
          <a:lstStyle/>
          <a:p>
            <a:pPr algn="ctr"/>
            <a:r>
              <a:rPr lang="en-US" b="1" dirty="0"/>
              <a:t>ATTRIBUTES OF THE HIGH PRIEST</a:t>
            </a:r>
          </a:p>
        </p:txBody>
      </p:sp>
      <p:sp>
        <p:nvSpPr>
          <p:cNvPr id="3" name="Content Placeholder 2">
            <a:extLst>
              <a:ext uri="{FF2B5EF4-FFF2-40B4-BE49-F238E27FC236}">
                <a16:creationId xmlns:a16="http://schemas.microsoft.com/office/drawing/2014/main" id="{E7322746-1AFF-575E-47CA-1BED60836F07}"/>
              </a:ext>
            </a:extLst>
          </p:cNvPr>
          <p:cNvSpPr>
            <a:spLocks noGrp="1"/>
          </p:cNvSpPr>
          <p:nvPr>
            <p:ph idx="1"/>
          </p:nvPr>
        </p:nvSpPr>
        <p:spPr>
          <a:xfrm>
            <a:off x="838200" y="1392702"/>
            <a:ext cx="10515600" cy="5465298"/>
          </a:xfrm>
        </p:spPr>
        <p:txBody>
          <a:bodyPr>
            <a:normAutofit/>
          </a:bodyPr>
          <a:lstStyle/>
          <a:p>
            <a:r>
              <a:rPr lang="en-US" dirty="0"/>
              <a:t>Exodus 28:1 REV  “Bring Aaron your brother, and his sons with him, near to you from the children of Israel, to serve me as priests . . . ”</a:t>
            </a:r>
          </a:p>
          <a:p>
            <a:r>
              <a:rPr lang="en-US" dirty="0"/>
              <a:t>The high priest was the chief priest of Israel and inherited this position only if he was from of the line of Aaron, the brother of Moses, of the Levite tribe. The high priest oversaw all priests but was the only priest allowed to perform certain ceremonies such as entering the Holy of Holies in order to make atonement for his own sins and the sins of Israel on the Feast of Atonement. </a:t>
            </a:r>
          </a:p>
          <a:p>
            <a:r>
              <a:rPr lang="en-US" dirty="0"/>
              <a:t>The high priest had to be physically “whole” and holy in character.</a:t>
            </a:r>
          </a:p>
          <a:p>
            <a:r>
              <a:rPr lang="en-US" dirty="0"/>
              <a:t>Leviticus 21:6-8 REV “They (high priests) are to be holy to their God and not profane the name of their God, for they offer the offerings of Yahweh made by fire, the food of their God; therefore they must be holy.”</a:t>
            </a:r>
          </a:p>
          <a:p>
            <a:endParaRPr lang="en-US" dirty="0"/>
          </a:p>
        </p:txBody>
      </p:sp>
    </p:spTree>
    <p:extLst>
      <p:ext uri="{BB962C8B-B14F-4D97-AF65-F5344CB8AC3E}">
        <p14:creationId xmlns:p14="http://schemas.microsoft.com/office/powerpoint/2010/main" val="4121208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6CF92-F571-9D6D-5059-247D3979B478}"/>
              </a:ext>
            </a:extLst>
          </p:cNvPr>
          <p:cNvSpPr>
            <a:spLocks noGrp="1"/>
          </p:cNvSpPr>
          <p:nvPr>
            <p:ph type="title"/>
          </p:nvPr>
        </p:nvSpPr>
        <p:spPr>
          <a:xfrm>
            <a:off x="838200" y="365126"/>
            <a:ext cx="10515600" cy="633680"/>
          </a:xfrm>
        </p:spPr>
        <p:txBody>
          <a:bodyPr>
            <a:normAutofit fontScale="90000"/>
          </a:bodyPr>
          <a:lstStyle/>
          <a:p>
            <a:pPr algn="ctr"/>
            <a:r>
              <a:rPr lang="en-US" b="1" dirty="0"/>
              <a:t> JESUS A HIGH PRIEST, LIKE MELCHIZEDEK</a:t>
            </a:r>
          </a:p>
        </p:txBody>
      </p:sp>
      <p:sp>
        <p:nvSpPr>
          <p:cNvPr id="3" name="Content Placeholder 2">
            <a:extLst>
              <a:ext uri="{FF2B5EF4-FFF2-40B4-BE49-F238E27FC236}">
                <a16:creationId xmlns:a16="http://schemas.microsoft.com/office/drawing/2014/main" id="{E89774D0-6DAA-5F4A-23D4-B8FAF972568F}"/>
              </a:ext>
            </a:extLst>
          </p:cNvPr>
          <p:cNvSpPr>
            <a:spLocks noGrp="1"/>
          </p:cNvSpPr>
          <p:nvPr>
            <p:ph idx="1"/>
          </p:nvPr>
        </p:nvSpPr>
        <p:spPr>
          <a:xfrm>
            <a:off x="645017" y="1153552"/>
            <a:ext cx="10515600" cy="5704448"/>
          </a:xfrm>
        </p:spPr>
        <p:txBody>
          <a:bodyPr>
            <a:noAutofit/>
          </a:bodyPr>
          <a:lstStyle/>
          <a:p>
            <a:pPr marL="0" indent="0">
              <a:buNone/>
            </a:pPr>
            <a:r>
              <a:rPr lang="en-US" dirty="0"/>
              <a:t>Hebrews 5:1-6 REV  “For every </a:t>
            </a:r>
            <a:r>
              <a:rPr lang="en-US" u="sng" dirty="0"/>
              <a:t>high priest </a:t>
            </a:r>
            <a:r>
              <a:rPr lang="en-US" dirty="0"/>
              <a:t>is taken from among the people </a:t>
            </a:r>
            <a:r>
              <a:rPr lang="en-US" i="1" dirty="0"/>
              <a:t>and</a:t>
            </a:r>
            <a:r>
              <a:rPr lang="en-US" dirty="0"/>
              <a:t> is appointed to offer both gifts and sacrifices for sins on behalf of the people in things pertaining to God. He is able to deal gently with the ignorant and erring, because he himself is also subject to weakness, and this is why he is obligated to offer sacrifices for sins for himself as well as for the people. And no one takes this honor upon himself, but receives it when he is called by God, just as Aaron was. So too, Christ did not exalt himself in becoming </a:t>
            </a:r>
            <a:r>
              <a:rPr lang="en-US" u="sng" dirty="0"/>
              <a:t>high priest</a:t>
            </a:r>
            <a:r>
              <a:rPr lang="en-US" dirty="0"/>
              <a:t>, but was appointed by the one who said to him, </a:t>
            </a:r>
            <a:r>
              <a:rPr lang="en-US" b="1" dirty="0"/>
              <a:t>“You are my Son; today I have given birth to you,” </a:t>
            </a:r>
            <a:r>
              <a:rPr lang="en-US" dirty="0"/>
              <a:t>(Psalm 2:7) and he says also in another place, </a:t>
            </a:r>
            <a:r>
              <a:rPr lang="en-US" b="1" dirty="0"/>
              <a:t>you are a priest forever after the order of Melchizedek.” </a:t>
            </a:r>
            <a:r>
              <a:rPr lang="en-US" dirty="0"/>
              <a:t>(Psalm 110:4)</a:t>
            </a:r>
          </a:p>
          <a:p>
            <a:pPr marL="0" indent="0">
              <a:buNone/>
            </a:pPr>
            <a:r>
              <a:rPr lang="en-US" dirty="0"/>
              <a:t>Jesus descended from the tribe of Judah so was not a Levite. His heavenly Father, however, called Jesus to function as priest and king, like his predecessor Melchizedek.</a:t>
            </a:r>
          </a:p>
        </p:txBody>
      </p:sp>
    </p:spTree>
    <p:extLst>
      <p:ext uri="{BB962C8B-B14F-4D97-AF65-F5344CB8AC3E}">
        <p14:creationId xmlns:p14="http://schemas.microsoft.com/office/powerpoint/2010/main" val="105417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BABD9-04B3-51A5-32FC-EA68780AA0A3}"/>
              </a:ext>
            </a:extLst>
          </p:cNvPr>
          <p:cNvSpPr>
            <a:spLocks noGrp="1"/>
          </p:cNvSpPr>
          <p:nvPr>
            <p:ph type="title"/>
          </p:nvPr>
        </p:nvSpPr>
        <p:spPr/>
        <p:txBody>
          <a:bodyPr/>
          <a:lstStyle/>
          <a:p>
            <a:pPr algn="ctr"/>
            <a:r>
              <a:rPr lang="en-US" b="1" dirty="0"/>
              <a:t>JESUS A HIGH PRIEST, LIKE MELCHIZEDEK</a:t>
            </a:r>
          </a:p>
        </p:txBody>
      </p:sp>
      <p:sp>
        <p:nvSpPr>
          <p:cNvPr id="3" name="Content Placeholder 2">
            <a:extLst>
              <a:ext uri="{FF2B5EF4-FFF2-40B4-BE49-F238E27FC236}">
                <a16:creationId xmlns:a16="http://schemas.microsoft.com/office/drawing/2014/main" id="{F64EF436-252D-2394-3177-D495CAF386C2}"/>
              </a:ext>
            </a:extLst>
          </p:cNvPr>
          <p:cNvSpPr>
            <a:spLocks noGrp="1"/>
          </p:cNvSpPr>
          <p:nvPr>
            <p:ph idx="1"/>
          </p:nvPr>
        </p:nvSpPr>
        <p:spPr/>
        <p:txBody>
          <a:bodyPr>
            <a:noAutofit/>
          </a:bodyPr>
          <a:lstStyle/>
          <a:p>
            <a:r>
              <a:rPr lang="en-US" sz="3200" dirty="0"/>
              <a:t>Hebrews 5:7-10 REV  “In the days of his flesh, he (Jesus) offered up prayers and appeals with strong crying and tears to him (his Heavenly Father) who was able to save him from death, and having been heard because of his reverent submission, (although he was a son, </a:t>
            </a:r>
            <a:r>
              <a:rPr lang="en-US" sz="3200" i="1" dirty="0"/>
              <a:t>yet</a:t>
            </a:r>
            <a:r>
              <a:rPr lang="en-US" sz="3200" dirty="0"/>
              <a:t> he learned obedience by the terrible things he suffered), and having been brought to maturity, he became the source of salvation in the age </a:t>
            </a:r>
            <a:r>
              <a:rPr lang="en-US" sz="3200" i="1" dirty="0"/>
              <a:t>to come </a:t>
            </a:r>
            <a:r>
              <a:rPr lang="en-US" sz="3200" dirty="0"/>
              <a:t>to all those who obey him, being </a:t>
            </a:r>
            <a:r>
              <a:rPr lang="en-US" sz="3200" u="sng" dirty="0"/>
              <a:t>designated by God as a high priest after the order of Melchizedek.</a:t>
            </a:r>
          </a:p>
        </p:txBody>
      </p:sp>
    </p:spTree>
    <p:extLst>
      <p:ext uri="{BB962C8B-B14F-4D97-AF65-F5344CB8AC3E}">
        <p14:creationId xmlns:p14="http://schemas.microsoft.com/office/powerpoint/2010/main" val="4003680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B8E5B-60B3-7053-238A-C2B6186AC805}"/>
              </a:ext>
            </a:extLst>
          </p:cNvPr>
          <p:cNvSpPr>
            <a:spLocks noGrp="1"/>
          </p:cNvSpPr>
          <p:nvPr>
            <p:ph type="title"/>
          </p:nvPr>
        </p:nvSpPr>
        <p:spPr/>
        <p:txBody>
          <a:bodyPr/>
          <a:lstStyle/>
          <a:p>
            <a:pPr algn="ctr"/>
            <a:r>
              <a:rPr lang="en-US" b="1" dirty="0"/>
              <a:t>JESUS OUR HIGH PRIEST</a:t>
            </a:r>
          </a:p>
        </p:txBody>
      </p:sp>
      <p:sp>
        <p:nvSpPr>
          <p:cNvPr id="3" name="Content Placeholder 2">
            <a:extLst>
              <a:ext uri="{FF2B5EF4-FFF2-40B4-BE49-F238E27FC236}">
                <a16:creationId xmlns:a16="http://schemas.microsoft.com/office/drawing/2014/main" id="{DE6A04BD-615D-70EC-E8F7-E2BE00133013}"/>
              </a:ext>
            </a:extLst>
          </p:cNvPr>
          <p:cNvSpPr>
            <a:spLocks noGrp="1"/>
          </p:cNvSpPr>
          <p:nvPr>
            <p:ph idx="1"/>
          </p:nvPr>
        </p:nvSpPr>
        <p:spPr>
          <a:xfrm>
            <a:off x="842889" y="1554505"/>
            <a:ext cx="10515600" cy="4898732"/>
          </a:xfrm>
        </p:spPr>
        <p:txBody>
          <a:bodyPr>
            <a:noAutofit/>
          </a:bodyPr>
          <a:lstStyle/>
          <a:p>
            <a:r>
              <a:rPr lang="en-US" sz="3200" dirty="0"/>
              <a:t>Hebrews 1:1-4 REV  “God, having spoken from old time to the fathers through the prophets in many parts and in many ways, has at the end of these days spoken to us by </a:t>
            </a:r>
            <a:r>
              <a:rPr lang="en-US" sz="3200" i="1" dirty="0"/>
              <a:t>His</a:t>
            </a:r>
            <a:r>
              <a:rPr lang="en-US" sz="3200" dirty="0"/>
              <a:t> Son, whom He appointed heir of all things, through whom also He has given form to the ages, who is the reflection of His glory, and the exact representation of His nature, and is upholding all things by his powerful word. After he had accomplished </a:t>
            </a:r>
            <a:r>
              <a:rPr lang="en-US" sz="3200" i="1" dirty="0"/>
              <a:t>the</a:t>
            </a:r>
            <a:r>
              <a:rPr lang="en-US" sz="3200" dirty="0"/>
              <a:t> cleansing for all sins, he sat down at the right hand of the Majesty on high, having become as much better than the angels as the name he has inherited is more excellent than theirs.”</a:t>
            </a:r>
          </a:p>
        </p:txBody>
      </p:sp>
    </p:spTree>
    <p:extLst>
      <p:ext uri="{BB962C8B-B14F-4D97-AF65-F5344CB8AC3E}">
        <p14:creationId xmlns:p14="http://schemas.microsoft.com/office/powerpoint/2010/main" val="4243839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4E44D-2743-117F-FC28-2963D176985E}"/>
              </a:ext>
            </a:extLst>
          </p:cNvPr>
          <p:cNvSpPr>
            <a:spLocks noGrp="1"/>
          </p:cNvSpPr>
          <p:nvPr>
            <p:ph type="title"/>
          </p:nvPr>
        </p:nvSpPr>
        <p:spPr>
          <a:xfrm>
            <a:off x="1034969" y="399849"/>
            <a:ext cx="10515600" cy="1325563"/>
          </a:xfrm>
        </p:spPr>
        <p:txBody>
          <a:bodyPr/>
          <a:lstStyle/>
          <a:p>
            <a:pPr algn="ctr"/>
            <a:r>
              <a:rPr lang="en-US" b="1" dirty="0"/>
              <a:t>WHY ARE GOD’S OLD TESTAMENT NAMES/TITLES IMPORTANT TO ME TODAY?</a:t>
            </a:r>
          </a:p>
        </p:txBody>
      </p:sp>
      <p:sp>
        <p:nvSpPr>
          <p:cNvPr id="3" name="Content Placeholder 2">
            <a:extLst>
              <a:ext uri="{FF2B5EF4-FFF2-40B4-BE49-F238E27FC236}">
                <a16:creationId xmlns:a16="http://schemas.microsoft.com/office/drawing/2014/main" id="{EA4E8A1D-597D-6588-6807-026A897B4A9B}"/>
              </a:ext>
            </a:extLst>
          </p:cNvPr>
          <p:cNvSpPr>
            <a:spLocks noGrp="1"/>
          </p:cNvSpPr>
          <p:nvPr>
            <p:ph idx="1"/>
          </p:nvPr>
        </p:nvSpPr>
        <p:spPr>
          <a:xfrm>
            <a:off x="838200" y="1983545"/>
            <a:ext cx="10515600" cy="4625598"/>
          </a:xfrm>
        </p:spPr>
        <p:txBody>
          <a:bodyPr>
            <a:normAutofit/>
          </a:bodyPr>
          <a:lstStyle/>
          <a:p>
            <a:r>
              <a:rPr lang="en-US" sz="3200" dirty="0"/>
              <a:t>Names and nicknames are an amazing part of our personal identity. They reveal who we are, our family connections and history. Names carry cultural and spiritual importance.</a:t>
            </a:r>
            <a:endParaRPr lang="en-US" dirty="0"/>
          </a:p>
          <a:p>
            <a:r>
              <a:rPr lang="en-US" sz="4800" dirty="0"/>
              <a:t>Psalm 148:13 REV “Let them praise the name of Yahweh, for his </a:t>
            </a:r>
            <a:r>
              <a:rPr lang="en-US" sz="4800" u="sng" dirty="0"/>
              <a:t>name</a:t>
            </a:r>
            <a:r>
              <a:rPr lang="en-US" sz="4800" dirty="0"/>
              <a:t> alone is exalted. His splendor is above the earth and the heavens.”</a:t>
            </a:r>
            <a:endParaRPr lang="en-US" dirty="0"/>
          </a:p>
        </p:txBody>
      </p:sp>
    </p:spTree>
    <p:extLst>
      <p:ext uri="{BB962C8B-B14F-4D97-AF65-F5344CB8AC3E}">
        <p14:creationId xmlns:p14="http://schemas.microsoft.com/office/powerpoint/2010/main" val="4177122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91711-D50F-832A-5253-30E5A4C8BAB8}"/>
              </a:ext>
            </a:extLst>
          </p:cNvPr>
          <p:cNvSpPr>
            <a:spLocks noGrp="1"/>
          </p:cNvSpPr>
          <p:nvPr>
            <p:ph type="title"/>
          </p:nvPr>
        </p:nvSpPr>
        <p:spPr/>
        <p:txBody>
          <a:bodyPr/>
          <a:lstStyle/>
          <a:p>
            <a:pPr algn="ctr"/>
            <a:r>
              <a:rPr lang="en-US" b="1" dirty="0"/>
              <a:t>JESUS OUR HIGH PRIEST</a:t>
            </a:r>
          </a:p>
        </p:txBody>
      </p:sp>
      <p:sp>
        <p:nvSpPr>
          <p:cNvPr id="3" name="Content Placeholder 2">
            <a:extLst>
              <a:ext uri="{FF2B5EF4-FFF2-40B4-BE49-F238E27FC236}">
                <a16:creationId xmlns:a16="http://schemas.microsoft.com/office/drawing/2014/main" id="{6F0E85EC-FE79-21D1-24B2-D2042B4B5675}"/>
              </a:ext>
            </a:extLst>
          </p:cNvPr>
          <p:cNvSpPr>
            <a:spLocks noGrp="1"/>
          </p:cNvSpPr>
          <p:nvPr>
            <p:ph idx="1"/>
          </p:nvPr>
        </p:nvSpPr>
        <p:spPr/>
        <p:txBody>
          <a:bodyPr>
            <a:normAutofit/>
          </a:bodyPr>
          <a:lstStyle/>
          <a:p>
            <a:r>
              <a:rPr lang="en-US" sz="3200" dirty="0"/>
              <a:t>Hebrews 1:5  REV  “For to which of the angels did he say at any time, </a:t>
            </a:r>
            <a:r>
              <a:rPr lang="en-US" sz="3200" b="1" dirty="0"/>
              <a:t>You are my Son; today I have become your Father? </a:t>
            </a:r>
            <a:r>
              <a:rPr lang="en-US" sz="3200" dirty="0"/>
              <a:t>And again, </a:t>
            </a:r>
            <a:r>
              <a:rPr lang="en-US" sz="3200" b="1" dirty="0"/>
              <a:t>I will be to him a Father, and he will be to me a Son?</a:t>
            </a:r>
          </a:p>
          <a:p>
            <a:r>
              <a:rPr lang="en-US" sz="3200" dirty="0"/>
              <a:t> God is only referred to as a father 15 times in the entire Old Testament. Jesus calls God Father 189 times in the Gospels. His model prayer is the “Our Father.”  Part of Jesus’ function as high priest was to atone for our sins, reconciling us to His Father.</a:t>
            </a:r>
          </a:p>
        </p:txBody>
      </p:sp>
    </p:spTree>
    <p:extLst>
      <p:ext uri="{BB962C8B-B14F-4D97-AF65-F5344CB8AC3E}">
        <p14:creationId xmlns:p14="http://schemas.microsoft.com/office/powerpoint/2010/main" val="2786267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8503B-8634-7C18-2682-380A28733DE6}"/>
              </a:ext>
            </a:extLst>
          </p:cNvPr>
          <p:cNvSpPr>
            <a:spLocks noGrp="1"/>
          </p:cNvSpPr>
          <p:nvPr>
            <p:ph type="title"/>
          </p:nvPr>
        </p:nvSpPr>
        <p:spPr>
          <a:xfrm>
            <a:off x="838200" y="365125"/>
            <a:ext cx="10515600" cy="816561"/>
          </a:xfrm>
        </p:spPr>
        <p:txBody>
          <a:bodyPr/>
          <a:lstStyle/>
          <a:p>
            <a:pPr algn="ctr"/>
            <a:r>
              <a:rPr lang="en-US" b="1" dirty="0"/>
              <a:t>JESUS, A KING LIKE MELCHIZEDEK </a:t>
            </a:r>
          </a:p>
        </p:txBody>
      </p:sp>
      <p:sp>
        <p:nvSpPr>
          <p:cNvPr id="3" name="Content Placeholder 2">
            <a:extLst>
              <a:ext uri="{FF2B5EF4-FFF2-40B4-BE49-F238E27FC236}">
                <a16:creationId xmlns:a16="http://schemas.microsoft.com/office/drawing/2014/main" id="{BAFC6AA8-900F-F620-E91E-297B775DFDF9}"/>
              </a:ext>
            </a:extLst>
          </p:cNvPr>
          <p:cNvSpPr>
            <a:spLocks noGrp="1"/>
          </p:cNvSpPr>
          <p:nvPr>
            <p:ph idx="1"/>
          </p:nvPr>
        </p:nvSpPr>
        <p:spPr>
          <a:xfrm>
            <a:off x="838200" y="1181686"/>
            <a:ext cx="10515600" cy="5275384"/>
          </a:xfrm>
        </p:spPr>
        <p:txBody>
          <a:bodyPr>
            <a:noAutofit/>
          </a:bodyPr>
          <a:lstStyle/>
          <a:p>
            <a:pPr marL="0" indent="0">
              <a:buNone/>
            </a:pPr>
            <a:r>
              <a:rPr lang="en-US" dirty="0"/>
              <a:t>Matthew 21:1-5 REV  (The context is the Triumphal Entry) “And when they drew near to Jerusalem, and came to Bethphage, to the Mount of Olives, then Jesus sent two disciples, saying to them, “Go into the village in front of you, and immediately you will find a donkey tied, and </a:t>
            </a:r>
            <a:r>
              <a:rPr lang="en-US" i="1" dirty="0"/>
              <a:t>her</a:t>
            </a:r>
            <a:r>
              <a:rPr lang="en-US" dirty="0"/>
              <a:t> colt with her. Untie them, and bring them to me. And if anyone says anything to you, say, ‘The Lord has need of them and he will immediately send them </a:t>
            </a:r>
            <a:r>
              <a:rPr lang="en-US" i="1" dirty="0"/>
              <a:t>back here</a:t>
            </a:r>
            <a:r>
              <a:rPr lang="en-US" dirty="0"/>
              <a:t>.’ ” Now this took place with the result that what was spoken through the prophet was fulfilled, saying, </a:t>
            </a:r>
            <a:r>
              <a:rPr lang="en-US" b="1" dirty="0"/>
              <a:t>Tell the Daughter Zion, “Look! Your King comes to you, meek, and riding on a donkey, even on a colt the foal of a donkey.”</a:t>
            </a:r>
          </a:p>
          <a:p>
            <a:pPr marL="0" indent="0">
              <a:buNone/>
            </a:pPr>
            <a:r>
              <a:rPr lang="en-US" dirty="0"/>
              <a:t>This fulfilled the prophesy of Zechariah 9:9 REV  “Rejoice greatly, Daughter Zion! Shout, Daughter Jerusalem! Behold your </a:t>
            </a:r>
            <a:r>
              <a:rPr lang="en-US" u="sng" dirty="0"/>
              <a:t>King</a:t>
            </a:r>
            <a:r>
              <a:rPr lang="en-US" dirty="0"/>
              <a:t> comes to you! He is righteous, and having salvation, lowly and riding on a donkey, even on a colt, the foal of a donkey.”</a:t>
            </a:r>
          </a:p>
        </p:txBody>
      </p:sp>
    </p:spTree>
    <p:extLst>
      <p:ext uri="{BB962C8B-B14F-4D97-AF65-F5344CB8AC3E}">
        <p14:creationId xmlns:p14="http://schemas.microsoft.com/office/powerpoint/2010/main" val="287636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EB704-11E9-4438-9C36-9FC8DCD0A56C}"/>
              </a:ext>
            </a:extLst>
          </p:cNvPr>
          <p:cNvSpPr>
            <a:spLocks noGrp="1"/>
          </p:cNvSpPr>
          <p:nvPr>
            <p:ph type="title"/>
          </p:nvPr>
        </p:nvSpPr>
        <p:spPr/>
        <p:txBody>
          <a:bodyPr/>
          <a:lstStyle/>
          <a:p>
            <a:pPr algn="ctr"/>
            <a:r>
              <a:rPr lang="en-US" b="1" dirty="0"/>
              <a:t> JESUS, OUR KING</a:t>
            </a:r>
          </a:p>
        </p:txBody>
      </p:sp>
      <p:sp>
        <p:nvSpPr>
          <p:cNvPr id="3" name="Content Placeholder 2">
            <a:extLst>
              <a:ext uri="{FF2B5EF4-FFF2-40B4-BE49-F238E27FC236}">
                <a16:creationId xmlns:a16="http://schemas.microsoft.com/office/drawing/2014/main" id="{0F72F35B-36DA-FB08-423A-6882794F9082}"/>
              </a:ext>
            </a:extLst>
          </p:cNvPr>
          <p:cNvSpPr>
            <a:spLocks noGrp="1"/>
          </p:cNvSpPr>
          <p:nvPr>
            <p:ph idx="1"/>
          </p:nvPr>
        </p:nvSpPr>
        <p:spPr>
          <a:xfrm>
            <a:off x="838200" y="1825624"/>
            <a:ext cx="10515600" cy="4926867"/>
          </a:xfrm>
        </p:spPr>
        <p:txBody>
          <a:bodyPr>
            <a:normAutofit/>
          </a:bodyPr>
          <a:lstStyle/>
          <a:p>
            <a:r>
              <a:rPr lang="en-US" sz="3000" dirty="0"/>
              <a:t>John 18:37 REV  “So Pilate said to him, “So are you a king?” Jesus answered, You </a:t>
            </a:r>
            <a:r>
              <a:rPr lang="en-US" sz="3000" i="1" dirty="0"/>
              <a:t>rightly</a:t>
            </a:r>
            <a:r>
              <a:rPr lang="en-US" sz="3000" dirty="0"/>
              <a:t> say that I am a</a:t>
            </a:r>
            <a:r>
              <a:rPr lang="en-US" sz="3000" u="sng" dirty="0"/>
              <a:t> king</a:t>
            </a:r>
            <a:r>
              <a:rPr lang="en-US" sz="3000" dirty="0"/>
              <a:t>. For this purpose I have been born, and for this purpose I have come into the world, that I should testify concerning the truth. Everyone who is of the truth hears my voice.”</a:t>
            </a:r>
          </a:p>
          <a:p>
            <a:r>
              <a:rPr lang="en-US" sz="3000" dirty="0"/>
              <a:t>John 19:19 REV  “And Pilate also wrote an inscription and put it on the cross. And it was written, JESUS OF NAZARETH, THE </a:t>
            </a:r>
            <a:r>
              <a:rPr lang="en-US" sz="3000" u="sng" dirty="0"/>
              <a:t>KING</a:t>
            </a:r>
            <a:r>
              <a:rPr lang="en-US" sz="3000" dirty="0"/>
              <a:t> OF THE JEWS.”</a:t>
            </a:r>
          </a:p>
          <a:p>
            <a:r>
              <a:rPr lang="en-US" sz="3000" dirty="0"/>
              <a:t>REVELATION 19:16 REV  “And he (Jesus) has on his robe and on his thigh a name written, </a:t>
            </a:r>
            <a:r>
              <a:rPr lang="en-US" sz="3000" u="sng" dirty="0"/>
              <a:t>KING OF KINGS</a:t>
            </a:r>
            <a:r>
              <a:rPr lang="en-US" sz="3000" dirty="0"/>
              <a:t>, AND LORD OF LORDS.”</a:t>
            </a:r>
          </a:p>
        </p:txBody>
      </p:sp>
    </p:spTree>
    <p:extLst>
      <p:ext uri="{BB962C8B-B14F-4D97-AF65-F5344CB8AC3E}">
        <p14:creationId xmlns:p14="http://schemas.microsoft.com/office/powerpoint/2010/main" val="20154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5528F-38E1-EC85-3333-4EE252865C0D}"/>
              </a:ext>
            </a:extLst>
          </p:cNvPr>
          <p:cNvSpPr>
            <a:spLocks noGrp="1"/>
          </p:cNvSpPr>
          <p:nvPr>
            <p:ph type="title"/>
          </p:nvPr>
        </p:nvSpPr>
        <p:spPr/>
        <p:txBody>
          <a:bodyPr/>
          <a:lstStyle/>
          <a:p>
            <a:pPr algn="ctr"/>
            <a:r>
              <a:rPr lang="en-US" b="1" dirty="0"/>
              <a:t>YAHWEH TSIDKENA (YAH-WEH TSID-KAY-NOO)</a:t>
            </a:r>
          </a:p>
        </p:txBody>
      </p:sp>
      <p:sp>
        <p:nvSpPr>
          <p:cNvPr id="3" name="Content Placeholder 2">
            <a:extLst>
              <a:ext uri="{FF2B5EF4-FFF2-40B4-BE49-F238E27FC236}">
                <a16:creationId xmlns:a16="http://schemas.microsoft.com/office/drawing/2014/main" id="{B0C0C467-346C-F14B-4D9E-8D0608607541}"/>
              </a:ext>
            </a:extLst>
          </p:cNvPr>
          <p:cNvSpPr>
            <a:spLocks noGrp="1"/>
          </p:cNvSpPr>
          <p:nvPr>
            <p:ph idx="1"/>
          </p:nvPr>
        </p:nvSpPr>
        <p:spPr/>
        <p:txBody>
          <a:bodyPr>
            <a:normAutofit fontScale="92500" lnSpcReduction="10000"/>
          </a:bodyPr>
          <a:lstStyle/>
          <a:p>
            <a:pPr marL="0" indent="0">
              <a:buNone/>
            </a:pPr>
            <a:r>
              <a:rPr lang="en-US" dirty="0"/>
              <a:t>  Yahweh Tsidkena (Yah-weh Tsid-kay-noo), also Jehovah Tsidkena</a:t>
            </a:r>
          </a:p>
          <a:p>
            <a:r>
              <a:rPr lang="en-US" dirty="0"/>
              <a:t>Occurs twice, both in Jeremiah.</a:t>
            </a:r>
          </a:p>
          <a:p>
            <a:r>
              <a:rPr lang="en-US" dirty="0"/>
              <a:t>Jeremiah is a prophet called to confront rebellious Israel for breaking covenant with Yahweh. Their idolatry included fertility rites and even child sacrifice. Jeremiah informed Israel they would be taken captive by the Babylonians but after 70 years would be set free and return to their homeland.</a:t>
            </a:r>
          </a:p>
          <a:p>
            <a:r>
              <a:rPr lang="en-US" dirty="0"/>
              <a:t>Jeremiah 23:5-6 REV  “Behold, the days are coming, says Yahweh, that I will raise up for David a righteous Branch, for he will reign as king and deal wisely, and will executive justice and righteousness in the land. In his days Judah will be saved, and Israel will dwell safely, and this is its name by which he will be called: </a:t>
            </a:r>
            <a:r>
              <a:rPr lang="en-US" u="sng" dirty="0"/>
              <a:t>‘Yahweh is our righteousness.’</a:t>
            </a:r>
          </a:p>
          <a:p>
            <a:endParaRPr lang="en-US" dirty="0"/>
          </a:p>
          <a:p>
            <a:endParaRPr lang="en-US" dirty="0"/>
          </a:p>
        </p:txBody>
      </p:sp>
    </p:spTree>
    <p:extLst>
      <p:ext uri="{BB962C8B-B14F-4D97-AF65-F5344CB8AC3E}">
        <p14:creationId xmlns:p14="http://schemas.microsoft.com/office/powerpoint/2010/main" val="618045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A24F3-F130-6CA7-FE9F-CE928795EF37}"/>
              </a:ext>
            </a:extLst>
          </p:cNvPr>
          <p:cNvSpPr>
            <a:spLocks noGrp="1"/>
          </p:cNvSpPr>
          <p:nvPr>
            <p:ph type="title"/>
          </p:nvPr>
        </p:nvSpPr>
        <p:spPr/>
        <p:txBody>
          <a:bodyPr/>
          <a:lstStyle/>
          <a:p>
            <a:pPr algn="ctr"/>
            <a:r>
              <a:rPr lang="en-US" b="1" dirty="0"/>
              <a:t>YAHWEH TSIDKENA (YAH-WEH TSID-KAY-NOO)</a:t>
            </a:r>
          </a:p>
        </p:txBody>
      </p:sp>
      <p:sp>
        <p:nvSpPr>
          <p:cNvPr id="3" name="Content Placeholder 2">
            <a:extLst>
              <a:ext uri="{FF2B5EF4-FFF2-40B4-BE49-F238E27FC236}">
                <a16:creationId xmlns:a16="http://schemas.microsoft.com/office/drawing/2014/main" id="{E8696C78-F9E5-A984-F9FA-1732F2577729}"/>
              </a:ext>
            </a:extLst>
          </p:cNvPr>
          <p:cNvSpPr>
            <a:spLocks noGrp="1"/>
          </p:cNvSpPr>
          <p:nvPr>
            <p:ph idx="1"/>
          </p:nvPr>
        </p:nvSpPr>
        <p:spPr/>
        <p:txBody>
          <a:bodyPr>
            <a:normAutofit lnSpcReduction="10000"/>
          </a:bodyPr>
          <a:lstStyle/>
          <a:p>
            <a:r>
              <a:rPr lang="en-US" dirty="0"/>
              <a:t>Jeremiah 33:14-16 REV  “Behold, the days come, says Yahweh, that I will perform that good word that I have spoken concerning the house of Israel and concerning the house of Judah. In those days and at that time I will cause a righteous Branch to grow up for David; and he will execute justice and righteousness in the land. In those days Judah will be saved, and Jerusalem will dwell safely, and this is what he will call her: </a:t>
            </a:r>
            <a:r>
              <a:rPr lang="en-US" u="sng" dirty="0"/>
              <a:t>“Yahweh is our righteousness.”</a:t>
            </a:r>
          </a:p>
          <a:p>
            <a:r>
              <a:rPr lang="en-US" dirty="0"/>
              <a:t>Earlier we learned the name Melchizedek means “My King is Righteousness.”  To be righteous is to be morally right or straight (the opposite of someone who is crooked, also known as a crook or thief).  Our King Jesus earned our righteousness.</a:t>
            </a:r>
          </a:p>
        </p:txBody>
      </p:sp>
    </p:spTree>
    <p:extLst>
      <p:ext uri="{BB962C8B-B14F-4D97-AF65-F5344CB8AC3E}">
        <p14:creationId xmlns:p14="http://schemas.microsoft.com/office/powerpoint/2010/main" val="4039787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AA1F3-CAF3-F99B-7E46-A68DD59EDA5C}"/>
              </a:ext>
            </a:extLst>
          </p:cNvPr>
          <p:cNvSpPr>
            <a:spLocks noGrp="1"/>
          </p:cNvSpPr>
          <p:nvPr>
            <p:ph type="title"/>
          </p:nvPr>
        </p:nvSpPr>
        <p:spPr>
          <a:xfrm>
            <a:off x="838200" y="365125"/>
            <a:ext cx="10515600" cy="816561"/>
          </a:xfrm>
        </p:spPr>
        <p:txBody>
          <a:bodyPr/>
          <a:lstStyle/>
          <a:p>
            <a:r>
              <a:rPr lang="en-US" b="1" dirty="0"/>
              <a:t>JESUS ACCOMPLISHED OUR RIGHTEOUSNESS</a:t>
            </a:r>
          </a:p>
        </p:txBody>
      </p:sp>
      <p:sp>
        <p:nvSpPr>
          <p:cNvPr id="3" name="Content Placeholder 2">
            <a:extLst>
              <a:ext uri="{FF2B5EF4-FFF2-40B4-BE49-F238E27FC236}">
                <a16:creationId xmlns:a16="http://schemas.microsoft.com/office/drawing/2014/main" id="{E100C52B-755B-8187-5129-734F087EB570}"/>
              </a:ext>
            </a:extLst>
          </p:cNvPr>
          <p:cNvSpPr>
            <a:spLocks noGrp="1"/>
          </p:cNvSpPr>
          <p:nvPr>
            <p:ph idx="1"/>
          </p:nvPr>
        </p:nvSpPr>
        <p:spPr>
          <a:xfrm>
            <a:off x="838200" y="1364567"/>
            <a:ext cx="10515600" cy="5366824"/>
          </a:xfrm>
        </p:spPr>
        <p:txBody>
          <a:bodyPr>
            <a:noAutofit/>
          </a:bodyPr>
          <a:lstStyle/>
          <a:p>
            <a:r>
              <a:rPr lang="en-US" sz="3200" dirty="0"/>
              <a:t>Romans 3:23-26  REV  “because all have sinned and fall short of the glory of God. </a:t>
            </a:r>
            <a:r>
              <a:rPr lang="en-US" sz="3200" i="1" dirty="0"/>
              <a:t>But they </a:t>
            </a:r>
            <a:r>
              <a:rPr lang="en-US" sz="3200" dirty="0"/>
              <a:t>are declared righteous freely by his grace through the redemption that is</a:t>
            </a:r>
            <a:r>
              <a:rPr lang="en-US" sz="3200" i="1" dirty="0"/>
              <a:t> accomplished </a:t>
            </a:r>
            <a:r>
              <a:rPr lang="en-US" sz="3200" dirty="0"/>
              <a:t>by Christ Jesus, whom God set forth as an atoning sacrifice through trust in his blood.</a:t>
            </a:r>
            <a:r>
              <a:rPr lang="en-US" sz="3200" i="1" dirty="0"/>
              <a:t> God did this </a:t>
            </a:r>
            <a:r>
              <a:rPr lang="en-US" sz="3200" dirty="0"/>
              <a:t>to demonstrate his righteousness, because in God’s restraint he passed over the sins previously committed, </a:t>
            </a:r>
            <a:r>
              <a:rPr lang="en-US" sz="3200" i="1" dirty="0"/>
              <a:t>planning</a:t>
            </a:r>
            <a:r>
              <a:rPr lang="en-US" sz="3200" dirty="0"/>
              <a:t> to demonstrate his righteousness at the present time, so that he can be righteous and declare righteous the one who trusts in Jesus.”</a:t>
            </a:r>
          </a:p>
          <a:p>
            <a:r>
              <a:rPr lang="en-US" sz="3200" dirty="0"/>
              <a:t>As righteous believers, let’s be intentional about sharing our Heavenly Father’s written Word and to exalt our living Word, Jesus.</a:t>
            </a:r>
          </a:p>
        </p:txBody>
      </p:sp>
    </p:spTree>
    <p:extLst>
      <p:ext uri="{BB962C8B-B14F-4D97-AF65-F5344CB8AC3E}">
        <p14:creationId xmlns:p14="http://schemas.microsoft.com/office/powerpoint/2010/main" val="404773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F7B61-752C-BEE7-111D-DDB2DE8B0502}"/>
              </a:ext>
            </a:extLst>
          </p:cNvPr>
          <p:cNvSpPr>
            <a:spLocks noGrp="1"/>
          </p:cNvSpPr>
          <p:nvPr>
            <p:ph type="title"/>
          </p:nvPr>
        </p:nvSpPr>
        <p:spPr>
          <a:xfrm>
            <a:off x="838200" y="365125"/>
            <a:ext cx="10515600" cy="977901"/>
          </a:xfrm>
        </p:spPr>
        <p:txBody>
          <a:bodyPr/>
          <a:lstStyle/>
          <a:p>
            <a:pPr algn="ctr"/>
            <a:r>
              <a:rPr lang="en-US" b="1" dirty="0"/>
              <a:t>REFERENCES</a:t>
            </a:r>
          </a:p>
        </p:txBody>
      </p:sp>
      <p:sp>
        <p:nvSpPr>
          <p:cNvPr id="3" name="Content Placeholder 2">
            <a:extLst>
              <a:ext uri="{FF2B5EF4-FFF2-40B4-BE49-F238E27FC236}">
                <a16:creationId xmlns:a16="http://schemas.microsoft.com/office/drawing/2014/main" id="{86DF72FD-A1B8-4CE3-30FB-7D6006AAE6D0}"/>
              </a:ext>
            </a:extLst>
          </p:cNvPr>
          <p:cNvSpPr>
            <a:spLocks noGrp="1"/>
          </p:cNvSpPr>
          <p:nvPr>
            <p:ph idx="1"/>
          </p:nvPr>
        </p:nvSpPr>
        <p:spPr>
          <a:xfrm>
            <a:off x="838200" y="1343026"/>
            <a:ext cx="10515600" cy="5514974"/>
          </a:xfrm>
        </p:spPr>
        <p:txBody>
          <a:bodyPr>
            <a:normAutofit/>
          </a:bodyPr>
          <a:lstStyle/>
          <a:p>
            <a:r>
              <a:rPr lang="en-US" sz="3000" dirty="0"/>
              <a:t>John Schoenheit, a “father in the word,” and the Spirit and Truth research team</a:t>
            </a:r>
          </a:p>
          <a:p>
            <a:r>
              <a:rPr lang="en-US" sz="3000" u="sng" dirty="0"/>
              <a:t>Seeing God as a Perfect Father: and Seeing You as Loved, Pursued, and Secure </a:t>
            </a:r>
            <a:r>
              <a:rPr lang="en-US" sz="3000" dirty="0"/>
              <a:t>by Louie Giglio, Thomas Nelson Publishing, 2023.</a:t>
            </a:r>
          </a:p>
          <a:p>
            <a:r>
              <a:rPr lang="en-US" sz="3000" u="sng" dirty="0"/>
              <a:t>Names of God</a:t>
            </a:r>
            <a:r>
              <a:rPr lang="en-US" sz="3000" dirty="0"/>
              <a:t>   bible.org</a:t>
            </a:r>
          </a:p>
          <a:p>
            <a:r>
              <a:rPr lang="en-US" sz="3000" u="sng" dirty="0"/>
              <a:t>32 Names of God and Their Meaning</a:t>
            </a:r>
            <a:r>
              <a:rPr lang="en-US" sz="3000" dirty="0"/>
              <a:t>   biblefactspress.com</a:t>
            </a:r>
          </a:p>
          <a:p>
            <a:r>
              <a:rPr lang="en-US" sz="3000" u="sng" dirty="0"/>
              <a:t>O.T. Names of God – Study Resources</a:t>
            </a:r>
            <a:r>
              <a:rPr lang="en-US" sz="3000" dirty="0"/>
              <a:t>   blueletterbible.org</a:t>
            </a:r>
          </a:p>
          <a:p>
            <a:r>
              <a:rPr lang="en-US" sz="3000" u="sng" dirty="0"/>
              <a:t>Names of God, Part 1,2, and 3 </a:t>
            </a:r>
            <a:r>
              <a:rPr lang="en-US" sz="3000" dirty="0"/>
              <a:t>Yvonne Pratt 2022</a:t>
            </a:r>
          </a:p>
        </p:txBody>
      </p:sp>
    </p:spTree>
    <p:extLst>
      <p:ext uri="{BB962C8B-B14F-4D97-AF65-F5344CB8AC3E}">
        <p14:creationId xmlns:p14="http://schemas.microsoft.com/office/powerpoint/2010/main" val="34122241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C0F13-E679-8828-D709-F1949564E3D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5E9644B-86BA-7ACD-85CB-AE20D556436F}"/>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4233705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75E2F-B360-5A88-A421-0C9564339162}"/>
              </a:ext>
            </a:extLst>
          </p:cNvPr>
          <p:cNvSpPr>
            <a:spLocks noGrp="1"/>
          </p:cNvSpPr>
          <p:nvPr>
            <p:ph type="title"/>
          </p:nvPr>
        </p:nvSpPr>
        <p:spPr/>
        <p:txBody>
          <a:bodyPr/>
          <a:lstStyle/>
          <a:p>
            <a:pPr algn="ctr"/>
            <a:r>
              <a:rPr lang="en-US" b="1" dirty="0"/>
              <a:t>FATHER GOD NAMES HIMSELF</a:t>
            </a:r>
          </a:p>
        </p:txBody>
      </p:sp>
      <p:sp>
        <p:nvSpPr>
          <p:cNvPr id="3" name="Content Placeholder 2">
            <a:extLst>
              <a:ext uri="{FF2B5EF4-FFF2-40B4-BE49-F238E27FC236}">
                <a16:creationId xmlns:a16="http://schemas.microsoft.com/office/drawing/2014/main" id="{1695325D-48C4-9520-7CF7-CD6B70818CDB}"/>
              </a:ext>
            </a:extLst>
          </p:cNvPr>
          <p:cNvSpPr>
            <a:spLocks noGrp="1"/>
          </p:cNvSpPr>
          <p:nvPr>
            <p:ph idx="1"/>
          </p:nvPr>
        </p:nvSpPr>
        <p:spPr>
          <a:xfrm>
            <a:off x="838200" y="1825625"/>
            <a:ext cx="10515600" cy="4889500"/>
          </a:xfrm>
        </p:spPr>
        <p:txBody>
          <a:bodyPr>
            <a:noAutofit/>
          </a:bodyPr>
          <a:lstStyle/>
          <a:p>
            <a:r>
              <a:rPr lang="en-US" sz="3200" dirty="0"/>
              <a:t>Though parents typically name their children, our Heavenly Father chose to name Himself so His children could  understand His love, His prophetic plan of salvation, and His commitment to form an everlasting family.</a:t>
            </a:r>
          </a:p>
          <a:p>
            <a:r>
              <a:rPr lang="en-US" sz="3200" dirty="0"/>
              <a:t>God’s names include titles and attributes of His character to help us understand Him.</a:t>
            </a:r>
          </a:p>
          <a:p>
            <a:r>
              <a:rPr lang="en-US" sz="3200" dirty="0"/>
              <a:t> God desires an intimate relationship with His children.</a:t>
            </a:r>
          </a:p>
          <a:p>
            <a:r>
              <a:rPr lang="en-US" sz="3200" dirty="0"/>
              <a:t>Intimacy:  “Into Me See”</a:t>
            </a:r>
          </a:p>
        </p:txBody>
      </p:sp>
    </p:spTree>
    <p:extLst>
      <p:ext uri="{BB962C8B-B14F-4D97-AF65-F5344CB8AC3E}">
        <p14:creationId xmlns:p14="http://schemas.microsoft.com/office/powerpoint/2010/main" val="248817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7E7DC-B533-B081-0C25-282919CDE2E5}"/>
              </a:ext>
            </a:extLst>
          </p:cNvPr>
          <p:cNvSpPr>
            <a:spLocks noGrp="1"/>
          </p:cNvSpPr>
          <p:nvPr>
            <p:ph type="title"/>
          </p:nvPr>
        </p:nvSpPr>
        <p:spPr/>
        <p:txBody>
          <a:bodyPr/>
          <a:lstStyle/>
          <a:p>
            <a:pPr algn="ctr"/>
            <a:r>
              <a:rPr lang="en-US" b="1" dirty="0"/>
              <a:t>RECAP OF PART 1 AND 2</a:t>
            </a:r>
          </a:p>
        </p:txBody>
      </p:sp>
      <p:sp>
        <p:nvSpPr>
          <p:cNvPr id="3" name="Content Placeholder 2">
            <a:extLst>
              <a:ext uri="{FF2B5EF4-FFF2-40B4-BE49-F238E27FC236}">
                <a16:creationId xmlns:a16="http://schemas.microsoft.com/office/drawing/2014/main" id="{C530F199-F7B3-411A-5DBC-B41C2C37B5A0}"/>
              </a:ext>
            </a:extLst>
          </p:cNvPr>
          <p:cNvSpPr>
            <a:spLocks noGrp="1"/>
          </p:cNvSpPr>
          <p:nvPr>
            <p:ph idx="1"/>
          </p:nvPr>
        </p:nvSpPr>
        <p:spPr>
          <a:xfrm>
            <a:off x="838200" y="1533378"/>
            <a:ext cx="10515600" cy="5324621"/>
          </a:xfrm>
        </p:spPr>
        <p:txBody>
          <a:bodyPr>
            <a:normAutofit fontScale="92500" lnSpcReduction="10000"/>
          </a:bodyPr>
          <a:lstStyle/>
          <a:p>
            <a:r>
              <a:rPr lang="en-US" dirty="0"/>
              <a:t>Yahweh (ya-way) is the </a:t>
            </a:r>
            <a:r>
              <a:rPr lang="en-US" b="1" dirty="0"/>
              <a:t>personal name of God </a:t>
            </a:r>
            <a:r>
              <a:rPr lang="en-US" dirty="0"/>
              <a:t>and occurs over 6000 times in the Old Testament. All other “names” are titles! Traditionally, Jews were forbidden to use the personal name of God as it was too holy to be spoken aloud.</a:t>
            </a:r>
          </a:p>
          <a:p>
            <a:r>
              <a:rPr lang="en-US" dirty="0"/>
              <a:t>Adonay (ad-o-noy) is a title used 434 times and means Master/Lord.</a:t>
            </a:r>
          </a:p>
          <a:p>
            <a:r>
              <a:rPr lang="en-US" dirty="0"/>
              <a:t>El (L) means God or god, is used 250 times and can be used of idols.</a:t>
            </a:r>
          </a:p>
          <a:p>
            <a:r>
              <a:rPr lang="en-US" dirty="0"/>
              <a:t>Elohim (el-o-heem) is the plural form of El, is used 2,570 times and refers to Yahweh as Creator, Preserver, Strong and Mighty.</a:t>
            </a:r>
          </a:p>
          <a:p>
            <a:r>
              <a:rPr lang="en-US" dirty="0"/>
              <a:t>El Shaddai (el-shad-di) a title is used 48 times and means “one of the mountains.” Mountains are significant: Abraham sacrificed Isaac on Mt. Moriah, the 10 Commandments were given on Mt. Sinai, the Temple was built on Mt. Moriah, Jesus prayed in the Garden of Gethsemane on the Mt. of Olives, part of Mt. Moriah, in the future, Jesus will return to the Mt. of Olives and the mountain will split in two (Zechariah 14:4).</a:t>
            </a:r>
          </a:p>
        </p:txBody>
      </p:sp>
    </p:spTree>
    <p:extLst>
      <p:ext uri="{BB962C8B-B14F-4D97-AF65-F5344CB8AC3E}">
        <p14:creationId xmlns:p14="http://schemas.microsoft.com/office/powerpoint/2010/main" val="394144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97A2-92F5-1954-DA7D-131B87030145}"/>
              </a:ext>
            </a:extLst>
          </p:cNvPr>
          <p:cNvSpPr>
            <a:spLocks noGrp="1"/>
          </p:cNvSpPr>
          <p:nvPr>
            <p:ph type="title"/>
          </p:nvPr>
        </p:nvSpPr>
        <p:spPr/>
        <p:txBody>
          <a:bodyPr/>
          <a:lstStyle/>
          <a:p>
            <a:pPr algn="ctr"/>
            <a:r>
              <a:rPr lang="en-US" b="1" dirty="0"/>
              <a:t>RECAP OF PARTS 1 AND 2</a:t>
            </a:r>
          </a:p>
        </p:txBody>
      </p:sp>
      <p:sp>
        <p:nvSpPr>
          <p:cNvPr id="3" name="Content Placeholder 2">
            <a:extLst>
              <a:ext uri="{FF2B5EF4-FFF2-40B4-BE49-F238E27FC236}">
                <a16:creationId xmlns:a16="http://schemas.microsoft.com/office/drawing/2014/main" id="{11892634-73CA-3819-CAFF-7D6E67115B61}"/>
              </a:ext>
            </a:extLst>
          </p:cNvPr>
          <p:cNvSpPr>
            <a:spLocks noGrp="1"/>
          </p:cNvSpPr>
          <p:nvPr>
            <p:ph idx="1"/>
          </p:nvPr>
        </p:nvSpPr>
        <p:spPr>
          <a:xfrm>
            <a:off x="838200" y="1392702"/>
            <a:ext cx="10515600" cy="5359790"/>
          </a:xfrm>
        </p:spPr>
        <p:txBody>
          <a:bodyPr>
            <a:noAutofit/>
          </a:bodyPr>
          <a:lstStyle/>
          <a:p>
            <a:r>
              <a:rPr lang="en-US" sz="3200" dirty="0"/>
              <a:t>Yahweh Yireh (ya-way yi-reh) is a title meaning Yahweh sees and will provide. It occurs once, Genesis 22:1-22. Yireh means “to see” or “to provide” or to “foresee” when used of a prophet. Abraham, the willing father, is called to sacrifice Isaac, the willing son. This is a prophetic foreshadowing of our Heavenly Father and his son Jesus.</a:t>
            </a:r>
          </a:p>
          <a:p>
            <a:r>
              <a:rPr lang="en-US" sz="3200" dirty="0"/>
              <a:t>Yahweh Rohi (ya-way row hi) means Yahweh Our Shepherd, he who guides, protects, and comforts. Used 3 times, 1</a:t>
            </a:r>
            <a:r>
              <a:rPr lang="en-US" sz="3200" baseline="30000" dirty="0"/>
              <a:t>st</a:t>
            </a:r>
            <a:r>
              <a:rPr lang="en-US" sz="3200" dirty="0"/>
              <a:t> usage is Psalm 23. Jesus reveals himself to be a good shepherd in John 10:11 ff. Jesus is the Lamb of God, the final Passover Lamb, John 1:29. Jesus instituted a new covenant in his blood, Hebrews 9:15. </a:t>
            </a:r>
          </a:p>
        </p:txBody>
      </p:sp>
    </p:spTree>
    <p:extLst>
      <p:ext uri="{BB962C8B-B14F-4D97-AF65-F5344CB8AC3E}">
        <p14:creationId xmlns:p14="http://schemas.microsoft.com/office/powerpoint/2010/main" val="2779444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0C201-6C19-F8C0-CA57-255B2C8E21EA}"/>
              </a:ext>
            </a:extLst>
          </p:cNvPr>
          <p:cNvSpPr>
            <a:spLocks noGrp="1"/>
          </p:cNvSpPr>
          <p:nvPr>
            <p:ph type="title"/>
          </p:nvPr>
        </p:nvSpPr>
        <p:spPr/>
        <p:txBody>
          <a:bodyPr/>
          <a:lstStyle/>
          <a:p>
            <a:pPr algn="ctr"/>
            <a:r>
              <a:rPr lang="en-US" b="1" dirty="0"/>
              <a:t>RECAP OF PARTS 1 AND 2</a:t>
            </a:r>
            <a:endParaRPr lang="en-US" dirty="0"/>
          </a:p>
        </p:txBody>
      </p:sp>
      <p:sp>
        <p:nvSpPr>
          <p:cNvPr id="3" name="Content Placeholder 2">
            <a:extLst>
              <a:ext uri="{FF2B5EF4-FFF2-40B4-BE49-F238E27FC236}">
                <a16:creationId xmlns:a16="http://schemas.microsoft.com/office/drawing/2014/main" id="{5353408A-D43E-E144-3D49-D14E374DAF47}"/>
              </a:ext>
            </a:extLst>
          </p:cNvPr>
          <p:cNvSpPr>
            <a:spLocks noGrp="1"/>
          </p:cNvSpPr>
          <p:nvPr>
            <p:ph idx="1"/>
          </p:nvPr>
        </p:nvSpPr>
        <p:spPr>
          <a:xfrm>
            <a:off x="838200" y="1378634"/>
            <a:ext cx="10515600" cy="5331655"/>
          </a:xfrm>
        </p:spPr>
        <p:txBody>
          <a:bodyPr>
            <a:normAutofit/>
          </a:bodyPr>
          <a:lstStyle/>
          <a:p>
            <a:r>
              <a:rPr lang="en-US" dirty="0"/>
              <a:t>Yahweh Mekoddishkem (Ya-way Me-ka-desh-kem) One who sanctifies and makes holy.</a:t>
            </a:r>
          </a:p>
          <a:p>
            <a:r>
              <a:rPr lang="en-US" dirty="0"/>
              <a:t>Only used twice in the Old Testament </a:t>
            </a:r>
          </a:p>
          <a:p>
            <a:r>
              <a:rPr lang="en-US" dirty="0"/>
              <a:t>Exodus 31:13 REV “. . .  keep my Sabbaths . . . I am Yahweh who makes you holy.</a:t>
            </a:r>
          </a:p>
          <a:p>
            <a:r>
              <a:rPr lang="en-US" dirty="0"/>
              <a:t>Leviticus 20:7-8 REV “ . . . I am Yahweh who makes you holy.”</a:t>
            </a:r>
          </a:p>
          <a:p>
            <a:r>
              <a:rPr lang="en-US" dirty="0"/>
              <a:t>We are made holy through the new birth in Christ Jesus.</a:t>
            </a:r>
          </a:p>
          <a:p>
            <a:r>
              <a:rPr lang="en-US" dirty="0"/>
              <a:t>Acts 2:1-4 REV  “. . .And they were all filled with holy spirit and began to speak in other tongues, as the Spirit was giving utterance.</a:t>
            </a:r>
          </a:p>
          <a:p>
            <a:r>
              <a:rPr lang="en-US" dirty="0"/>
              <a:t>Yahweh who is Holy and who is Spirit has birthed that which he is in us.</a:t>
            </a:r>
          </a:p>
        </p:txBody>
      </p:sp>
    </p:spTree>
    <p:extLst>
      <p:ext uri="{BB962C8B-B14F-4D97-AF65-F5344CB8AC3E}">
        <p14:creationId xmlns:p14="http://schemas.microsoft.com/office/powerpoint/2010/main" val="263136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06750-691C-5384-4486-B692B4406162}"/>
              </a:ext>
            </a:extLst>
          </p:cNvPr>
          <p:cNvSpPr>
            <a:spLocks noGrp="1"/>
          </p:cNvSpPr>
          <p:nvPr>
            <p:ph type="title"/>
          </p:nvPr>
        </p:nvSpPr>
        <p:spPr>
          <a:xfrm>
            <a:off x="838200" y="365125"/>
            <a:ext cx="10515600" cy="915035"/>
          </a:xfrm>
        </p:spPr>
        <p:txBody>
          <a:bodyPr/>
          <a:lstStyle/>
          <a:p>
            <a:pPr algn="ctr"/>
            <a:r>
              <a:rPr lang="en-US" b="1" dirty="0"/>
              <a:t>EL ELYON </a:t>
            </a:r>
            <a:r>
              <a:rPr lang="en-US" dirty="0"/>
              <a:t>(el el-yone)</a:t>
            </a:r>
            <a:endParaRPr lang="en-US" b="1" dirty="0"/>
          </a:p>
        </p:txBody>
      </p:sp>
      <p:sp>
        <p:nvSpPr>
          <p:cNvPr id="3" name="Content Placeholder 2">
            <a:extLst>
              <a:ext uri="{FF2B5EF4-FFF2-40B4-BE49-F238E27FC236}">
                <a16:creationId xmlns:a16="http://schemas.microsoft.com/office/drawing/2014/main" id="{E1069AE6-18A4-440F-2A3D-E62556E4C6B8}"/>
              </a:ext>
            </a:extLst>
          </p:cNvPr>
          <p:cNvSpPr>
            <a:spLocks noGrp="1"/>
          </p:cNvSpPr>
          <p:nvPr>
            <p:ph idx="1"/>
          </p:nvPr>
        </p:nvSpPr>
        <p:spPr>
          <a:xfrm>
            <a:off x="838200" y="1392702"/>
            <a:ext cx="10515600" cy="5465298"/>
          </a:xfrm>
        </p:spPr>
        <p:txBody>
          <a:bodyPr>
            <a:normAutofit/>
          </a:bodyPr>
          <a:lstStyle/>
          <a:p>
            <a:r>
              <a:rPr lang="en-US" dirty="0"/>
              <a:t>The Most High God, the Supreme Ruler</a:t>
            </a:r>
          </a:p>
          <a:p>
            <a:r>
              <a:rPr lang="en-US" dirty="0"/>
              <a:t>El Elyon is used 28 times in the OT, 19 times in Psalms.</a:t>
            </a:r>
          </a:p>
          <a:p>
            <a:r>
              <a:rPr lang="en-US" dirty="0"/>
              <a:t>Psalm 78:35-41 REV  “Yes, they (Israel) remembered that God was their rock, yes, the </a:t>
            </a:r>
            <a:r>
              <a:rPr lang="en-US" u="sng" dirty="0"/>
              <a:t>Most High God</a:t>
            </a:r>
            <a:r>
              <a:rPr lang="en-US" dirty="0"/>
              <a:t>, their redeemer. But they </a:t>
            </a:r>
            <a:r>
              <a:rPr lang="en-US" i="1" dirty="0"/>
              <a:t>attempted to </a:t>
            </a:r>
            <a:r>
              <a:rPr lang="en-US" dirty="0"/>
              <a:t>flatter him with their mouth, and lied to him with their tongue. For their heart was not steadfast toward him, nor were they faithful in his covenant. But he, being compassionate, forgave</a:t>
            </a:r>
            <a:r>
              <a:rPr lang="en-US" i="1" dirty="0"/>
              <a:t> their </a:t>
            </a:r>
            <a:r>
              <a:rPr lang="en-US" dirty="0"/>
              <a:t>punishment and did not exterminate them. Yes, many times he held back his anger and did not arouse all his wrath. He remembered that they were but flesh, a wind that moves along and does not return. How often they rebelled against him in the wilderness yes, they hurt his feelings in the desert! Yes, they turned and tested God, and they hurt the Holy One of Israel.”</a:t>
            </a:r>
          </a:p>
        </p:txBody>
      </p:sp>
    </p:spTree>
    <p:extLst>
      <p:ext uri="{BB962C8B-B14F-4D97-AF65-F5344CB8AC3E}">
        <p14:creationId xmlns:p14="http://schemas.microsoft.com/office/powerpoint/2010/main" val="2098853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F2D5F-FA09-81CA-5FD1-7CD33869415D}"/>
              </a:ext>
            </a:extLst>
          </p:cNvPr>
          <p:cNvSpPr>
            <a:spLocks noGrp="1"/>
          </p:cNvSpPr>
          <p:nvPr>
            <p:ph type="title"/>
          </p:nvPr>
        </p:nvSpPr>
        <p:spPr/>
        <p:txBody>
          <a:bodyPr/>
          <a:lstStyle/>
          <a:p>
            <a:pPr algn="ctr"/>
            <a:r>
              <a:rPr lang="en-US" b="1" dirty="0"/>
              <a:t>EL ELYON</a:t>
            </a:r>
            <a:endParaRPr lang="en-US" dirty="0"/>
          </a:p>
        </p:txBody>
      </p:sp>
      <p:sp>
        <p:nvSpPr>
          <p:cNvPr id="3" name="Content Placeholder 2">
            <a:extLst>
              <a:ext uri="{FF2B5EF4-FFF2-40B4-BE49-F238E27FC236}">
                <a16:creationId xmlns:a16="http://schemas.microsoft.com/office/drawing/2014/main" id="{7784B75B-320D-394F-4BA6-88D6EA770181}"/>
              </a:ext>
            </a:extLst>
          </p:cNvPr>
          <p:cNvSpPr>
            <a:spLocks noGrp="1"/>
          </p:cNvSpPr>
          <p:nvPr>
            <p:ph idx="1"/>
          </p:nvPr>
        </p:nvSpPr>
        <p:spPr>
          <a:xfrm>
            <a:off x="838200" y="1825624"/>
            <a:ext cx="10515600" cy="4828393"/>
          </a:xfrm>
        </p:spPr>
        <p:txBody>
          <a:bodyPr>
            <a:normAutofit/>
          </a:bodyPr>
          <a:lstStyle/>
          <a:p>
            <a:r>
              <a:rPr lang="en-US" sz="3600" dirty="0"/>
              <a:t>Psalm 57:1-3  REV “Be merciful to me, O God, be merciful to me, for my soul takes refuge in you. Yes, in the shadow of your wings I will take refuge until disaster has passed. I cry out to </a:t>
            </a:r>
            <a:r>
              <a:rPr lang="en-US" sz="3600" u="sng" dirty="0"/>
              <a:t>God Most High</a:t>
            </a:r>
            <a:r>
              <a:rPr lang="en-US" sz="3600" dirty="0"/>
              <a:t>, to God who accomplishes my requests for me. He will send from heaven and save me; he rebukes the one who is pursing me (Saul). Selah. God will send out his loving kindness and his truth.”</a:t>
            </a:r>
          </a:p>
        </p:txBody>
      </p:sp>
    </p:spTree>
    <p:extLst>
      <p:ext uri="{BB962C8B-B14F-4D97-AF65-F5344CB8AC3E}">
        <p14:creationId xmlns:p14="http://schemas.microsoft.com/office/powerpoint/2010/main" val="2239276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72DBA-78EA-6B68-A4A5-0E5D8359015D}"/>
              </a:ext>
            </a:extLst>
          </p:cNvPr>
          <p:cNvSpPr>
            <a:spLocks noGrp="1"/>
          </p:cNvSpPr>
          <p:nvPr>
            <p:ph type="title"/>
          </p:nvPr>
        </p:nvSpPr>
        <p:spPr/>
        <p:txBody>
          <a:bodyPr/>
          <a:lstStyle/>
          <a:p>
            <a:pPr algn="ctr"/>
            <a:r>
              <a:rPr lang="en-US" b="1" dirty="0"/>
              <a:t>EL ELYON</a:t>
            </a:r>
          </a:p>
        </p:txBody>
      </p:sp>
      <p:sp>
        <p:nvSpPr>
          <p:cNvPr id="3" name="Content Placeholder 2">
            <a:extLst>
              <a:ext uri="{FF2B5EF4-FFF2-40B4-BE49-F238E27FC236}">
                <a16:creationId xmlns:a16="http://schemas.microsoft.com/office/drawing/2014/main" id="{A840AB16-6893-D4F3-240E-FB42CC5F4D33}"/>
              </a:ext>
            </a:extLst>
          </p:cNvPr>
          <p:cNvSpPr>
            <a:spLocks noGrp="1"/>
          </p:cNvSpPr>
          <p:nvPr>
            <p:ph idx="1"/>
          </p:nvPr>
        </p:nvSpPr>
        <p:spPr>
          <a:xfrm>
            <a:off x="838200" y="1488000"/>
            <a:ext cx="10515600" cy="4884664"/>
          </a:xfrm>
        </p:spPr>
        <p:txBody>
          <a:bodyPr>
            <a:normAutofit/>
          </a:bodyPr>
          <a:lstStyle/>
          <a:p>
            <a:r>
              <a:rPr lang="en-US" sz="3200" dirty="0"/>
              <a:t>Psalm 91:1-2 REV  “He who dwells under the protection of the </a:t>
            </a:r>
            <a:r>
              <a:rPr lang="en-US" sz="3200" u="sng" dirty="0"/>
              <a:t>Most High </a:t>
            </a:r>
            <a:r>
              <a:rPr lang="en-US" sz="3200" dirty="0"/>
              <a:t>will rest in the shadow of El Shaddai. I will say of Yahweh, “He is my refuge and my fortress; my God, in whom I trust.”</a:t>
            </a:r>
          </a:p>
          <a:p>
            <a:r>
              <a:rPr lang="en-US" sz="3200" dirty="0"/>
              <a:t>Psalm 92:1-2 REV  “It is a good thing to praise Yahweh, to make music to your name, </a:t>
            </a:r>
            <a:r>
              <a:rPr lang="en-US" sz="3200" u="sng" dirty="0"/>
              <a:t>O Most High</a:t>
            </a:r>
            <a:r>
              <a:rPr lang="en-US" sz="3200" dirty="0"/>
              <a:t>; to declare your covenant faithfulness in the morning and your fidelity at night,”</a:t>
            </a:r>
          </a:p>
          <a:p>
            <a:r>
              <a:rPr lang="en-US" sz="3200" dirty="0"/>
              <a:t>Psalm 97:9 REV  “ For you are Yahweh </a:t>
            </a:r>
            <a:r>
              <a:rPr lang="en-US" sz="3200" u="sng" dirty="0"/>
              <a:t>Most High </a:t>
            </a:r>
            <a:r>
              <a:rPr lang="en-US" sz="3200" dirty="0"/>
              <a:t>above all the earth. You are greatly exalted above all gods.”</a:t>
            </a:r>
          </a:p>
        </p:txBody>
      </p:sp>
    </p:spTree>
    <p:extLst>
      <p:ext uri="{BB962C8B-B14F-4D97-AF65-F5344CB8AC3E}">
        <p14:creationId xmlns:p14="http://schemas.microsoft.com/office/powerpoint/2010/main" val="3927720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23874</TotalTime>
  <Words>3289</Words>
  <Application>Microsoft Macintosh PowerPoint</Application>
  <PresentationFormat>Widescreen</PresentationFormat>
  <Paragraphs>91</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WHAT’S IN A NAME?   A LOOK AT OUR HEAVENLY FATHER’S PLAN OF REDEMPTION AS REVEALED IN OLD AND NEW TESTAMENT NAMES  PART 3</vt:lpstr>
      <vt:lpstr>WHY ARE GOD’S OLD TESTAMENT NAMES/TITLES IMPORTANT TO ME TODAY?</vt:lpstr>
      <vt:lpstr>FATHER GOD NAMES HIMSELF</vt:lpstr>
      <vt:lpstr>RECAP OF PART 1 AND 2</vt:lpstr>
      <vt:lpstr>RECAP OF PARTS 1 AND 2</vt:lpstr>
      <vt:lpstr>RECAP OF PARTS 1 AND 2</vt:lpstr>
      <vt:lpstr>EL ELYON (el el-yone)</vt:lpstr>
      <vt:lpstr>EL ELYON</vt:lpstr>
      <vt:lpstr>EL ELYON</vt:lpstr>
      <vt:lpstr>EL ELYONE</vt:lpstr>
      <vt:lpstr>EL ELYON</vt:lpstr>
      <vt:lpstr>JESUS AS THE PROPHETIC FULFILMENT OF BEING A PRIEST AND KING LIKE MELCHIZEDEK</vt:lpstr>
      <vt:lpstr>EL ELYONE</vt:lpstr>
      <vt:lpstr>EL ELYON</vt:lpstr>
      <vt:lpstr>MELCHIZEDEK AND PROPHECIES ABOUT JESUS</vt:lpstr>
      <vt:lpstr>ATTRIBUTES OF THE HIGH PRIEST</vt:lpstr>
      <vt:lpstr> JESUS A HIGH PRIEST, LIKE MELCHIZEDEK</vt:lpstr>
      <vt:lpstr>JESUS A HIGH PRIEST, LIKE MELCHIZEDEK</vt:lpstr>
      <vt:lpstr>JESUS OUR HIGH PRIEST</vt:lpstr>
      <vt:lpstr>JESUS OUR HIGH PRIEST</vt:lpstr>
      <vt:lpstr>JESUS, A KING LIKE MELCHIZEDEK </vt:lpstr>
      <vt:lpstr> JESUS, OUR KING</vt:lpstr>
      <vt:lpstr>YAHWEH TSIDKENA (YAH-WEH TSID-KAY-NOO)</vt:lpstr>
      <vt:lpstr>YAHWEH TSIDKENA (YAH-WEH TSID-KAY-NOO)</vt:lpstr>
      <vt:lpstr>JESUS ACCOMPLISHED OUR RIGHTEOUSNESS</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theisen</dc:creator>
  <cp:lastModifiedBy>karen theisen</cp:lastModifiedBy>
  <cp:revision>8</cp:revision>
  <dcterms:created xsi:type="dcterms:W3CDTF">2024-07-06T18:18:22Z</dcterms:created>
  <dcterms:modified xsi:type="dcterms:W3CDTF">2024-09-01T04:55:55Z</dcterms:modified>
</cp:coreProperties>
</file>