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3" r:id="rId3"/>
    <p:sldId id="285" r:id="rId4"/>
    <p:sldId id="286" r:id="rId5"/>
    <p:sldId id="287" r:id="rId6"/>
    <p:sldId id="288" r:id="rId7"/>
    <p:sldId id="266" r:id="rId8"/>
    <p:sldId id="268" r:id="rId9"/>
    <p:sldId id="269" r:id="rId10"/>
    <p:sldId id="276" r:id="rId11"/>
    <p:sldId id="275" r:id="rId12"/>
    <p:sldId id="284" r:id="rId13"/>
    <p:sldId id="270" r:id="rId14"/>
    <p:sldId id="271" r:id="rId15"/>
    <p:sldId id="272" r:id="rId16"/>
    <p:sldId id="273" r:id="rId17"/>
    <p:sldId id="274" r:id="rId18"/>
    <p:sldId id="278" r:id="rId19"/>
    <p:sldId id="289" r:id="rId20"/>
    <p:sldId id="280" r:id="rId21"/>
    <p:sldId id="281" r:id="rId22"/>
    <p:sldId id="292" r:id="rId23"/>
    <p:sldId id="279" r:id="rId24"/>
    <p:sldId id="282" r:id="rId25"/>
    <p:sldId id="293" r:id="rId26"/>
    <p:sldId id="29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5"/>
  </p:normalViewPr>
  <p:slideViewPr>
    <p:cSldViewPr snapToGrid="0">
      <p:cViewPr varScale="1">
        <p:scale>
          <a:sx n="111" d="100"/>
          <a:sy n="111" d="100"/>
        </p:scale>
        <p:origin x="6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797E2-EEF8-6C78-D248-810B4F9C86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72E706-0989-193B-EAFC-F325008EB4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8FCD0B-6875-A916-7EAC-94174D3B6EEA}"/>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5" name="Footer Placeholder 4">
            <a:extLst>
              <a:ext uri="{FF2B5EF4-FFF2-40B4-BE49-F238E27FC236}">
                <a16:creationId xmlns:a16="http://schemas.microsoft.com/office/drawing/2014/main" id="{7FBC3453-FC48-512C-F9A2-89ADB128B6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18585E0-4ADE-E866-B18A-C69CA4414A6F}"/>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139941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6B3C-4B0F-800E-9214-D45C0E3D8E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2D1B02-087C-D3A7-F9D7-5DDC3112FB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DB669-D439-1957-911C-85300A2226AB}"/>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5" name="Footer Placeholder 4">
            <a:extLst>
              <a:ext uri="{FF2B5EF4-FFF2-40B4-BE49-F238E27FC236}">
                <a16:creationId xmlns:a16="http://schemas.microsoft.com/office/drawing/2014/main" id="{CD304AEF-3B80-E60E-072C-B9488CA6BC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A4AE60-6478-0A0C-55D2-2BF8C802033F}"/>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303515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08F101-C648-EF01-2886-AD717B36CE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66792A-2469-AB9A-9537-38CD19E8D8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A3BB1-7771-9849-5782-F83405BAB291}"/>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5" name="Footer Placeholder 4">
            <a:extLst>
              <a:ext uri="{FF2B5EF4-FFF2-40B4-BE49-F238E27FC236}">
                <a16:creationId xmlns:a16="http://schemas.microsoft.com/office/drawing/2014/main" id="{315B242D-7A7A-960F-1A81-066B06F36C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33F4E4-E1D8-5D74-1A45-582C8ECB2DA0}"/>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43633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E02C7-BDAF-ACF1-6D3B-BDE1C2CDA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580DB0-775F-3A08-702F-FFE2D8E25A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C9775-31CF-3389-3835-3C1368076BD7}"/>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5" name="Footer Placeholder 4">
            <a:extLst>
              <a:ext uri="{FF2B5EF4-FFF2-40B4-BE49-F238E27FC236}">
                <a16:creationId xmlns:a16="http://schemas.microsoft.com/office/drawing/2014/main" id="{F625DACE-E1C6-8C9D-74E3-12A1FFFCDE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D6BD21-C558-5888-99B6-FEA7CCA8CF24}"/>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3467950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512D4-CC49-AF1B-DAF6-CABA0F338D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E5A360-2D28-3F93-B4F8-387D17AD1D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5BD7CE-13D5-5121-FF6A-47296173343D}"/>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5" name="Footer Placeholder 4">
            <a:extLst>
              <a:ext uri="{FF2B5EF4-FFF2-40B4-BE49-F238E27FC236}">
                <a16:creationId xmlns:a16="http://schemas.microsoft.com/office/drawing/2014/main" id="{DEAF8592-540E-9D28-A192-796A3488A30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DCE12A-B120-6F02-BC4D-C9465E7FAC3B}"/>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281740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114F1-5991-A2B1-CC5D-3BAE0437E6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1AF87-E345-1BC2-6B3C-CEC75FBC5A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EAD100-E80C-87A0-E66D-FBBE467C32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56D2AA-0C3E-3661-D001-DB109EED2CEE}"/>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6" name="Footer Placeholder 5">
            <a:extLst>
              <a:ext uri="{FF2B5EF4-FFF2-40B4-BE49-F238E27FC236}">
                <a16:creationId xmlns:a16="http://schemas.microsoft.com/office/drawing/2014/main" id="{BE76C28A-8FA9-71A4-77EC-C31E6ABCC4C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F2ADBA-B8F8-DF75-D264-10CCCD73CE83}"/>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288841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89500-8742-12B3-712C-BAEA782AB1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CF19FB-C9DA-5E36-3B67-9A75EFFCC0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A773ED-33D0-1789-07D0-986D32A737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B14DF0-AB06-34EA-4721-1A55CC8D02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FB00CB-4B93-799F-26A7-CB8EA6AEAF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5CDC31-B7E7-333B-402A-BF375AB53FF7}"/>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8" name="Footer Placeholder 7">
            <a:extLst>
              <a:ext uri="{FF2B5EF4-FFF2-40B4-BE49-F238E27FC236}">
                <a16:creationId xmlns:a16="http://schemas.microsoft.com/office/drawing/2014/main" id="{33994D92-1141-F145-DCDB-C7198B0C772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1E3E8DD-3477-C44D-34C4-A7A1B9794925}"/>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199076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AC74E-3C8F-9E28-6C0E-CA1ADC7232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EC7D13-65F8-1B08-72E3-62D3C7783E07}"/>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4" name="Footer Placeholder 3">
            <a:extLst>
              <a:ext uri="{FF2B5EF4-FFF2-40B4-BE49-F238E27FC236}">
                <a16:creationId xmlns:a16="http://schemas.microsoft.com/office/drawing/2014/main" id="{3A4499B2-631F-3D5B-AA01-C5762861CB5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898045D-A725-8CA3-B374-6BEC69C73D88}"/>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50905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AECECF-7077-D6C5-5AD5-F1C1B49E811E}"/>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3" name="Footer Placeholder 2">
            <a:extLst>
              <a:ext uri="{FF2B5EF4-FFF2-40B4-BE49-F238E27FC236}">
                <a16:creationId xmlns:a16="http://schemas.microsoft.com/office/drawing/2014/main" id="{C1FBD9D8-A655-5B02-3E01-9CFDC365321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3CE8D7E-1E32-7C61-AEA7-3C9377573176}"/>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3127935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DFEF8-21D6-836D-D10C-55EAC0AF4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6B2953-55F0-E432-5E0E-2613EC19BC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CC8D3A-7C6B-22CF-3471-90CDEA84C4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6F09CC-C94C-B222-3352-D107747188D0}"/>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6" name="Footer Placeholder 5">
            <a:extLst>
              <a:ext uri="{FF2B5EF4-FFF2-40B4-BE49-F238E27FC236}">
                <a16:creationId xmlns:a16="http://schemas.microsoft.com/office/drawing/2014/main" id="{076AF1FD-9190-8EFB-A76E-9571D3510C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C61843B-FE7D-881F-1EA0-3E2BE319E98C}"/>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177086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48EE3-B1B6-2BFD-E6BC-8F7A970185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D0341B-C946-60EF-48DD-06F0BF1E22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D7C23C2-96EF-0D45-1E53-F59879F902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AA6937-0469-1AF9-D0F5-0A4A14AA905E}"/>
              </a:ext>
            </a:extLst>
          </p:cNvPr>
          <p:cNvSpPr>
            <a:spLocks noGrp="1"/>
          </p:cNvSpPr>
          <p:nvPr>
            <p:ph type="dt" sz="half" idx="10"/>
          </p:nvPr>
        </p:nvSpPr>
        <p:spPr/>
        <p:txBody>
          <a:bodyPr/>
          <a:lstStyle/>
          <a:p>
            <a:fld id="{F0E03ED5-4BDF-A347-9913-41FB944EBAEE}" type="datetimeFigureOut">
              <a:rPr lang="en-US" smtClean="0"/>
              <a:t>7/6/24</a:t>
            </a:fld>
            <a:endParaRPr lang="en-US" dirty="0"/>
          </a:p>
        </p:txBody>
      </p:sp>
      <p:sp>
        <p:nvSpPr>
          <p:cNvPr id="6" name="Footer Placeholder 5">
            <a:extLst>
              <a:ext uri="{FF2B5EF4-FFF2-40B4-BE49-F238E27FC236}">
                <a16:creationId xmlns:a16="http://schemas.microsoft.com/office/drawing/2014/main" id="{2E3499B6-3650-5CC1-3742-B98BC3D606F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AE8CB68-5FB1-8CE6-9EC2-1973C9234EBF}"/>
              </a:ext>
            </a:extLst>
          </p:cNvPr>
          <p:cNvSpPr>
            <a:spLocks noGrp="1"/>
          </p:cNvSpPr>
          <p:nvPr>
            <p:ph type="sldNum" sz="quarter" idx="12"/>
          </p:nvPr>
        </p:nvSpPr>
        <p:spPr/>
        <p:txBody>
          <a:bodyPr/>
          <a:lstStyle/>
          <a:p>
            <a:fld id="{28B98E5C-7E7A-4C45-86E0-7CADA90B0C16}" type="slidenum">
              <a:rPr lang="en-US" smtClean="0"/>
              <a:t>‹#›</a:t>
            </a:fld>
            <a:endParaRPr lang="en-US" dirty="0"/>
          </a:p>
        </p:txBody>
      </p:sp>
    </p:spTree>
    <p:extLst>
      <p:ext uri="{BB962C8B-B14F-4D97-AF65-F5344CB8AC3E}">
        <p14:creationId xmlns:p14="http://schemas.microsoft.com/office/powerpoint/2010/main" val="2267314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36182C-677F-4712-2CAA-432227DAF1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2FA9B2-33C7-6383-E13B-182760529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94C90-D364-2739-B8FC-C92BCB3E17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03ED5-4BDF-A347-9913-41FB944EBAEE}" type="datetimeFigureOut">
              <a:rPr lang="en-US" smtClean="0"/>
              <a:t>7/6/24</a:t>
            </a:fld>
            <a:endParaRPr lang="en-US" dirty="0"/>
          </a:p>
        </p:txBody>
      </p:sp>
      <p:sp>
        <p:nvSpPr>
          <p:cNvPr id="5" name="Footer Placeholder 4">
            <a:extLst>
              <a:ext uri="{FF2B5EF4-FFF2-40B4-BE49-F238E27FC236}">
                <a16:creationId xmlns:a16="http://schemas.microsoft.com/office/drawing/2014/main" id="{4C40C377-B166-ECFF-0667-F8314610C2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77C5195-29F1-AD98-125C-57D3DB6DE9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98E5C-7E7A-4C45-86E0-7CADA90B0C16}" type="slidenum">
              <a:rPr lang="en-US" smtClean="0"/>
              <a:t>‹#›</a:t>
            </a:fld>
            <a:endParaRPr lang="en-US" dirty="0"/>
          </a:p>
        </p:txBody>
      </p:sp>
    </p:spTree>
    <p:extLst>
      <p:ext uri="{BB962C8B-B14F-4D97-AF65-F5344CB8AC3E}">
        <p14:creationId xmlns:p14="http://schemas.microsoft.com/office/powerpoint/2010/main" val="2404096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40966-39B7-2A12-B3E3-1A55D5D8D899}"/>
              </a:ext>
            </a:extLst>
          </p:cNvPr>
          <p:cNvSpPr>
            <a:spLocks noGrp="1"/>
          </p:cNvSpPr>
          <p:nvPr>
            <p:ph type="ctrTitle"/>
          </p:nvPr>
        </p:nvSpPr>
        <p:spPr>
          <a:xfrm>
            <a:off x="1524000" y="2117785"/>
            <a:ext cx="9144000" cy="4407110"/>
          </a:xfrm>
        </p:spPr>
        <p:txBody>
          <a:bodyPr>
            <a:normAutofit fontScale="90000"/>
          </a:bodyPr>
          <a:lstStyle/>
          <a:p>
            <a:r>
              <a:rPr lang="en-US" b="1" dirty="0"/>
              <a:t>WHAT’S IN A NAME? </a:t>
            </a:r>
            <a:br>
              <a:rPr lang="en-US" dirty="0"/>
            </a:br>
            <a:br>
              <a:rPr lang="en-US" dirty="0"/>
            </a:br>
            <a:r>
              <a:rPr lang="en-US" sz="5300" dirty="0"/>
              <a:t>A LOOK AT OUR HEAVENLY FATHER’S PLAN OF REDEMPTION AS REVEALED IN OLD AND NEW TESTAMENT NA</a:t>
            </a:r>
            <a:r>
              <a:rPr lang="en-US" sz="4900" dirty="0"/>
              <a:t>MES AND TITLES</a:t>
            </a:r>
            <a:br>
              <a:rPr lang="en-US" sz="4900" dirty="0"/>
            </a:br>
            <a:br>
              <a:rPr lang="en-US" dirty="0"/>
            </a:br>
            <a:r>
              <a:rPr lang="en-US" sz="4900" b="1" dirty="0"/>
              <a:t>PART 2</a:t>
            </a:r>
          </a:p>
        </p:txBody>
      </p:sp>
      <p:sp>
        <p:nvSpPr>
          <p:cNvPr id="3" name="Subtitle 2">
            <a:extLst>
              <a:ext uri="{FF2B5EF4-FFF2-40B4-BE49-F238E27FC236}">
                <a16:creationId xmlns:a16="http://schemas.microsoft.com/office/drawing/2014/main" id="{64D01EB3-3BCD-0A83-3B6D-AC7C62FA376C}"/>
              </a:ext>
            </a:extLst>
          </p:cNvPr>
          <p:cNvSpPr>
            <a:spLocks noGrp="1"/>
          </p:cNvSpPr>
          <p:nvPr>
            <p:ph type="subTitle" idx="1"/>
          </p:nvPr>
        </p:nvSpPr>
        <p:spPr>
          <a:xfrm>
            <a:off x="1161691" y="3774566"/>
            <a:ext cx="9144000" cy="1655762"/>
          </a:xfrm>
        </p:spPr>
        <p:txBody>
          <a:bodyPr/>
          <a:lstStyle/>
          <a:p>
            <a:endParaRPr lang="en-US" dirty="0"/>
          </a:p>
          <a:p>
            <a:endParaRPr lang="en-US" dirty="0"/>
          </a:p>
        </p:txBody>
      </p:sp>
    </p:spTree>
    <p:extLst>
      <p:ext uri="{BB962C8B-B14F-4D97-AF65-F5344CB8AC3E}">
        <p14:creationId xmlns:p14="http://schemas.microsoft.com/office/powerpoint/2010/main" val="3238704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30E3C-C59E-B1AA-742C-90D0C29B6327}"/>
              </a:ext>
            </a:extLst>
          </p:cNvPr>
          <p:cNvSpPr>
            <a:spLocks noGrp="1"/>
          </p:cNvSpPr>
          <p:nvPr>
            <p:ph type="title"/>
          </p:nvPr>
        </p:nvSpPr>
        <p:spPr>
          <a:xfrm>
            <a:off x="838200" y="365125"/>
            <a:ext cx="10515600" cy="1549400"/>
          </a:xfrm>
        </p:spPr>
        <p:txBody>
          <a:bodyPr>
            <a:normAutofit/>
          </a:bodyPr>
          <a:lstStyle/>
          <a:p>
            <a:pPr algn="ctr"/>
            <a:r>
              <a:rPr lang="en-US" b="1" dirty="0"/>
              <a:t>YAHWEH ROHI OUR GOOD SHEPHERD PROVIDES JESUS THE FINAL PASSOVER LAMB</a:t>
            </a:r>
          </a:p>
        </p:txBody>
      </p:sp>
      <p:sp>
        <p:nvSpPr>
          <p:cNvPr id="3" name="Content Placeholder 2">
            <a:extLst>
              <a:ext uri="{FF2B5EF4-FFF2-40B4-BE49-F238E27FC236}">
                <a16:creationId xmlns:a16="http://schemas.microsoft.com/office/drawing/2014/main" id="{2696591F-6897-F19E-E917-28CCBB03CA07}"/>
              </a:ext>
            </a:extLst>
          </p:cNvPr>
          <p:cNvSpPr>
            <a:spLocks noGrp="1"/>
          </p:cNvSpPr>
          <p:nvPr>
            <p:ph idx="1"/>
          </p:nvPr>
        </p:nvSpPr>
        <p:spPr>
          <a:xfrm>
            <a:off x="838200" y="2141537"/>
            <a:ext cx="10515600" cy="4351338"/>
          </a:xfrm>
        </p:spPr>
        <p:txBody>
          <a:bodyPr>
            <a:normAutofit lnSpcReduction="10000"/>
          </a:bodyPr>
          <a:lstStyle/>
          <a:p>
            <a:r>
              <a:rPr lang="en-US" dirty="0"/>
              <a:t>Isaiah 40:11 REV  “He will feed his flock like a </a:t>
            </a:r>
            <a:r>
              <a:rPr lang="en-US" b="1" dirty="0"/>
              <a:t>shepherd</a:t>
            </a:r>
            <a:r>
              <a:rPr lang="en-US" dirty="0"/>
              <a:t>. He will gather the lambs in his arm and carry them in his bosom. He will gently lead those who have their young.”</a:t>
            </a:r>
          </a:p>
          <a:p>
            <a:r>
              <a:rPr lang="en-US" dirty="0"/>
              <a:t>Jeremiah 31:10 REV  “Hear the word of </a:t>
            </a:r>
            <a:r>
              <a:rPr lang="en-US" b="1" dirty="0"/>
              <a:t>Yahweh</a:t>
            </a:r>
            <a:r>
              <a:rPr lang="en-US" dirty="0"/>
              <a:t>, you nations, and declare it in the islands afar off, and say, ‘He who scattered Israel will gather him, and keep him as a shepherd does his flock.’”</a:t>
            </a:r>
          </a:p>
          <a:p>
            <a:r>
              <a:rPr lang="en-US" dirty="0"/>
              <a:t>John 1:29 REV  “On the next day he (John the Baptist) saw Jesus coming to him, and said, “Look! The </a:t>
            </a:r>
            <a:r>
              <a:rPr lang="en-US" b="1" dirty="0"/>
              <a:t>Lamb of God </a:t>
            </a:r>
            <a:r>
              <a:rPr lang="en-US" dirty="0"/>
              <a:t>who takes away the sin of the world!”</a:t>
            </a:r>
          </a:p>
          <a:p>
            <a:r>
              <a:rPr lang="en-US" dirty="0"/>
              <a:t>John 1:36 REV  “and he (John the Baptist) looked at Jesus a he was walking by and said, “Look! The </a:t>
            </a:r>
            <a:r>
              <a:rPr lang="en-US" b="1" dirty="0"/>
              <a:t>Lamb of God</a:t>
            </a:r>
            <a:r>
              <a:rPr lang="en-US" dirty="0"/>
              <a:t>!”</a:t>
            </a:r>
          </a:p>
        </p:txBody>
      </p:sp>
    </p:spTree>
    <p:extLst>
      <p:ext uri="{BB962C8B-B14F-4D97-AF65-F5344CB8AC3E}">
        <p14:creationId xmlns:p14="http://schemas.microsoft.com/office/powerpoint/2010/main" val="228086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CE78C-7E33-566A-A235-CD2B939AC4BC}"/>
              </a:ext>
            </a:extLst>
          </p:cNvPr>
          <p:cNvSpPr>
            <a:spLocks noGrp="1"/>
          </p:cNvSpPr>
          <p:nvPr>
            <p:ph type="title"/>
          </p:nvPr>
        </p:nvSpPr>
        <p:spPr>
          <a:xfrm>
            <a:off x="838200" y="365125"/>
            <a:ext cx="10515600" cy="954389"/>
          </a:xfrm>
        </p:spPr>
        <p:txBody>
          <a:bodyPr/>
          <a:lstStyle/>
          <a:p>
            <a:pPr algn="ctr"/>
            <a:r>
              <a:rPr lang="en-US" b="1" dirty="0"/>
              <a:t>JESUS INSTITUTES A NEW COVENANT</a:t>
            </a:r>
          </a:p>
        </p:txBody>
      </p:sp>
      <p:sp>
        <p:nvSpPr>
          <p:cNvPr id="3" name="Content Placeholder 2">
            <a:extLst>
              <a:ext uri="{FF2B5EF4-FFF2-40B4-BE49-F238E27FC236}">
                <a16:creationId xmlns:a16="http://schemas.microsoft.com/office/drawing/2014/main" id="{49F58BAC-9283-9E23-F3D1-FE673D3057BA}"/>
              </a:ext>
            </a:extLst>
          </p:cNvPr>
          <p:cNvSpPr>
            <a:spLocks noGrp="1"/>
          </p:cNvSpPr>
          <p:nvPr>
            <p:ph idx="1"/>
          </p:nvPr>
        </p:nvSpPr>
        <p:spPr>
          <a:xfrm>
            <a:off x="838200" y="1478384"/>
            <a:ext cx="10515600" cy="5200208"/>
          </a:xfrm>
        </p:spPr>
        <p:txBody>
          <a:bodyPr>
            <a:noAutofit/>
          </a:bodyPr>
          <a:lstStyle/>
          <a:p>
            <a:r>
              <a:rPr lang="en-US" sz="3200" dirty="0"/>
              <a:t>Luke 22:14-18 REV  “And when the hour has come, he (Jesus) reclined </a:t>
            </a:r>
            <a:r>
              <a:rPr lang="en-US" sz="3200" i="1" dirty="0"/>
              <a:t>to eat</a:t>
            </a:r>
            <a:r>
              <a:rPr lang="en-US" sz="3200" dirty="0"/>
              <a:t>, and the apostles with him. And he said to them, “With </a:t>
            </a:r>
            <a:r>
              <a:rPr lang="en-US" sz="3200" i="1" dirty="0"/>
              <a:t>great</a:t>
            </a:r>
            <a:r>
              <a:rPr lang="en-US" sz="3200" dirty="0"/>
              <a:t> desire I have desired to eat this Passover with you before I suffer, because I say to you, I will absolutely not eat it again until it has been fulfilled in the kingdom of God.” And he took a cup, and when he had given thanks, he said, “Take this, and divide it among yourselves, For I say to you, I will absolutely not drink of the fruit of the vine until the Kingdom of God comes.”</a:t>
            </a:r>
          </a:p>
        </p:txBody>
      </p:sp>
    </p:spTree>
    <p:extLst>
      <p:ext uri="{BB962C8B-B14F-4D97-AF65-F5344CB8AC3E}">
        <p14:creationId xmlns:p14="http://schemas.microsoft.com/office/powerpoint/2010/main" val="247999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FD163-9278-BF04-0770-005A06A5EECD}"/>
              </a:ext>
            </a:extLst>
          </p:cNvPr>
          <p:cNvSpPr>
            <a:spLocks noGrp="1"/>
          </p:cNvSpPr>
          <p:nvPr>
            <p:ph type="title"/>
          </p:nvPr>
        </p:nvSpPr>
        <p:spPr>
          <a:xfrm>
            <a:off x="838200" y="365126"/>
            <a:ext cx="10515600" cy="1000688"/>
          </a:xfrm>
        </p:spPr>
        <p:txBody>
          <a:bodyPr/>
          <a:lstStyle/>
          <a:p>
            <a:pPr algn="ctr"/>
            <a:r>
              <a:rPr lang="en-US" b="1" dirty="0"/>
              <a:t>JESUS INSTITUTES A NEW COVENANT</a:t>
            </a:r>
            <a:endParaRPr lang="en-US" dirty="0"/>
          </a:p>
        </p:txBody>
      </p:sp>
      <p:sp>
        <p:nvSpPr>
          <p:cNvPr id="3" name="Content Placeholder 2">
            <a:extLst>
              <a:ext uri="{FF2B5EF4-FFF2-40B4-BE49-F238E27FC236}">
                <a16:creationId xmlns:a16="http://schemas.microsoft.com/office/drawing/2014/main" id="{D732C1A7-6FCE-A4F0-025A-0ACD05F82D00}"/>
              </a:ext>
            </a:extLst>
          </p:cNvPr>
          <p:cNvSpPr>
            <a:spLocks noGrp="1"/>
          </p:cNvSpPr>
          <p:nvPr>
            <p:ph idx="1"/>
          </p:nvPr>
        </p:nvSpPr>
        <p:spPr>
          <a:xfrm>
            <a:off x="838200" y="1478384"/>
            <a:ext cx="10515600" cy="5223357"/>
          </a:xfrm>
        </p:spPr>
        <p:txBody>
          <a:bodyPr>
            <a:normAutofit/>
          </a:bodyPr>
          <a:lstStyle/>
          <a:p>
            <a:r>
              <a:rPr lang="en-US" sz="3200" dirty="0"/>
              <a:t>Luke 22:19-20 REV  “And he (Jesus) took </a:t>
            </a:r>
            <a:r>
              <a:rPr lang="en-US" sz="3200" u="sng" dirty="0"/>
              <a:t>bread</a:t>
            </a:r>
            <a:r>
              <a:rPr lang="en-US" sz="3200" dirty="0"/>
              <a:t>…</a:t>
            </a:r>
          </a:p>
          <a:p>
            <a:r>
              <a:rPr lang="en-US" sz="3200" dirty="0"/>
              <a:t>Note this is the Greek word for ordinary bread, not unleavened bread. So this is proof Jesus’ last supper was not the Passover supper; Jesus understood he was </a:t>
            </a:r>
            <a:r>
              <a:rPr lang="en-US" sz="3200" b="1" u="sng" dirty="0"/>
              <a:t>The</a:t>
            </a:r>
            <a:r>
              <a:rPr lang="en-US" sz="3200" dirty="0"/>
              <a:t> Passover Lamb and would have to die at the time the lambs were slain, which is </a:t>
            </a:r>
            <a:r>
              <a:rPr lang="en-US" sz="3200" u="sng" dirty="0"/>
              <a:t>before</a:t>
            </a:r>
            <a:r>
              <a:rPr lang="en-US" sz="3200" dirty="0"/>
              <a:t> the Passover meal was eaten.</a:t>
            </a:r>
          </a:p>
          <a:p>
            <a:r>
              <a:rPr lang="en-US" sz="3200" dirty="0"/>
              <a:t> …and when he (Jesus) had given thanks, he broke it and gave it to them, saying, “This is my body, which is given for you. Do this is remembrance of me.”  And in the same way he took the cup after they ate, saying, “This cup is the </a:t>
            </a:r>
            <a:r>
              <a:rPr lang="en-US" sz="3200" b="1" dirty="0"/>
              <a:t>new</a:t>
            </a:r>
            <a:r>
              <a:rPr lang="en-US" sz="3200" dirty="0"/>
              <a:t> </a:t>
            </a:r>
            <a:r>
              <a:rPr lang="en-US" sz="3200" b="1" dirty="0"/>
              <a:t>covenant in my blood</a:t>
            </a:r>
            <a:r>
              <a:rPr lang="en-US" sz="3200" dirty="0"/>
              <a:t>, which is poured out for you.”</a:t>
            </a:r>
          </a:p>
        </p:txBody>
      </p:sp>
    </p:spTree>
    <p:extLst>
      <p:ext uri="{BB962C8B-B14F-4D97-AF65-F5344CB8AC3E}">
        <p14:creationId xmlns:p14="http://schemas.microsoft.com/office/powerpoint/2010/main" val="1585285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0E2A-4EFA-D7FD-CA8C-166CE35D6B82}"/>
              </a:ext>
            </a:extLst>
          </p:cNvPr>
          <p:cNvSpPr>
            <a:spLocks noGrp="1"/>
          </p:cNvSpPr>
          <p:nvPr>
            <p:ph type="title"/>
          </p:nvPr>
        </p:nvSpPr>
        <p:spPr>
          <a:xfrm>
            <a:off x="838200" y="365125"/>
            <a:ext cx="10515600" cy="1649413"/>
          </a:xfrm>
        </p:spPr>
        <p:txBody>
          <a:bodyPr/>
          <a:lstStyle/>
          <a:p>
            <a:pPr algn="ctr"/>
            <a:r>
              <a:rPr lang="en-US" b="1" dirty="0"/>
              <a:t>JESUS IS OUR GOOD SHEPHERD</a:t>
            </a:r>
            <a:br>
              <a:rPr lang="en-US" b="1" dirty="0"/>
            </a:br>
            <a:r>
              <a:rPr lang="en-US" b="1" dirty="0"/>
              <a:t> AND THE FINAL PASSOVER LAMB</a:t>
            </a:r>
          </a:p>
        </p:txBody>
      </p:sp>
      <p:sp>
        <p:nvSpPr>
          <p:cNvPr id="3" name="Content Placeholder 2">
            <a:extLst>
              <a:ext uri="{FF2B5EF4-FFF2-40B4-BE49-F238E27FC236}">
                <a16:creationId xmlns:a16="http://schemas.microsoft.com/office/drawing/2014/main" id="{BA4A5BC2-E1DE-1819-A1B7-25DB2D2375F8}"/>
              </a:ext>
            </a:extLst>
          </p:cNvPr>
          <p:cNvSpPr>
            <a:spLocks noGrp="1"/>
          </p:cNvSpPr>
          <p:nvPr>
            <p:ph idx="1"/>
          </p:nvPr>
        </p:nvSpPr>
        <p:spPr>
          <a:xfrm>
            <a:off x="838200" y="2014538"/>
            <a:ext cx="10515600" cy="4721225"/>
          </a:xfrm>
        </p:spPr>
        <p:txBody>
          <a:bodyPr>
            <a:noAutofit/>
          </a:bodyPr>
          <a:lstStyle/>
          <a:p>
            <a:r>
              <a:rPr lang="en-US" sz="3200" dirty="0"/>
              <a:t>Hebrews 13:20-21 REV  “Now may the God of peace, who brought up the </a:t>
            </a:r>
            <a:r>
              <a:rPr lang="en-US" sz="3200" b="1" dirty="0"/>
              <a:t>great shepherd </a:t>
            </a:r>
            <a:r>
              <a:rPr lang="en-US" sz="3200" dirty="0"/>
              <a:t>of the sheep – our Lord Jesus – from among the dead, in connection with the </a:t>
            </a:r>
            <a:r>
              <a:rPr lang="en-US" sz="3200" u="sng" dirty="0"/>
              <a:t>blood of the everlasting covenant</a:t>
            </a:r>
            <a:r>
              <a:rPr lang="en-US" sz="3200" dirty="0"/>
              <a:t>, equip you with every good thing to do his will, working in us that which is pleasing in his sight through Jesus Christ, to whom be the glory forever and ever. Amen.”</a:t>
            </a:r>
          </a:p>
          <a:p>
            <a:r>
              <a:rPr lang="en-US" sz="3200" dirty="0"/>
              <a:t>REV Commentary: “blood of the everlasting covenant.” This is the New Covenant that was made in Christ’s blood.</a:t>
            </a:r>
          </a:p>
        </p:txBody>
      </p:sp>
    </p:spTree>
    <p:extLst>
      <p:ext uri="{BB962C8B-B14F-4D97-AF65-F5344CB8AC3E}">
        <p14:creationId xmlns:p14="http://schemas.microsoft.com/office/powerpoint/2010/main" val="149268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69B1C-5FCF-784D-0D7F-2E9994EC4B31}"/>
              </a:ext>
            </a:extLst>
          </p:cNvPr>
          <p:cNvSpPr>
            <a:spLocks noGrp="1"/>
          </p:cNvSpPr>
          <p:nvPr>
            <p:ph type="title"/>
          </p:nvPr>
        </p:nvSpPr>
        <p:spPr/>
        <p:txBody>
          <a:bodyPr/>
          <a:lstStyle/>
          <a:p>
            <a:pPr algn="ctr"/>
            <a:r>
              <a:rPr lang="en-US" b="1" dirty="0"/>
              <a:t>JESUS IS OUR GOOD SHEPHERD, </a:t>
            </a:r>
            <a:br>
              <a:rPr lang="en-US" b="1" dirty="0"/>
            </a:br>
            <a:r>
              <a:rPr lang="en-US" b="1" dirty="0"/>
              <a:t>THE FINAL PASSOVER LAMB</a:t>
            </a:r>
          </a:p>
        </p:txBody>
      </p:sp>
      <p:sp>
        <p:nvSpPr>
          <p:cNvPr id="3" name="Content Placeholder 2">
            <a:extLst>
              <a:ext uri="{FF2B5EF4-FFF2-40B4-BE49-F238E27FC236}">
                <a16:creationId xmlns:a16="http://schemas.microsoft.com/office/drawing/2014/main" id="{16B2AF08-9634-1844-0138-8BEDA9076583}"/>
              </a:ext>
            </a:extLst>
          </p:cNvPr>
          <p:cNvSpPr>
            <a:spLocks noGrp="1"/>
          </p:cNvSpPr>
          <p:nvPr>
            <p:ph idx="1"/>
          </p:nvPr>
        </p:nvSpPr>
        <p:spPr/>
        <p:txBody>
          <a:bodyPr>
            <a:noAutofit/>
          </a:bodyPr>
          <a:lstStyle/>
          <a:p>
            <a:r>
              <a:rPr lang="en-US" sz="3000" dirty="0"/>
              <a:t>Hebrews 9:15 REV  “And for this reason he (Jesus) is the mediator of a </a:t>
            </a:r>
            <a:r>
              <a:rPr lang="en-US" sz="3000" u="sng" dirty="0"/>
              <a:t>new covenant</a:t>
            </a:r>
            <a:r>
              <a:rPr lang="en-US" sz="3000" dirty="0"/>
              <a:t>, so that, since a death has taken place for redemption from the transgressions that were committed under the first covenant, those who have been called will receive the promise of the inheritance in the age </a:t>
            </a:r>
            <a:r>
              <a:rPr lang="en-US" sz="3000" i="1" dirty="0"/>
              <a:t>to come</a:t>
            </a:r>
            <a:r>
              <a:rPr lang="en-US" sz="3000" dirty="0"/>
              <a:t>.”</a:t>
            </a:r>
          </a:p>
          <a:p>
            <a:r>
              <a:rPr lang="en-US" sz="3000" dirty="0"/>
              <a:t>REV commentary: “in the age to come.” This is the new Messianic age, the Millennial Kingdom.”</a:t>
            </a:r>
          </a:p>
          <a:p>
            <a:r>
              <a:rPr lang="en-US" sz="3000" dirty="0"/>
              <a:t>Hebrews 9:24 REV  “For Christ did not enter into a holy </a:t>
            </a:r>
            <a:r>
              <a:rPr lang="en-US" sz="3000" i="1" dirty="0"/>
              <a:t>sanctuary</a:t>
            </a:r>
            <a:r>
              <a:rPr lang="en-US" sz="3000" dirty="0"/>
              <a:t> made with hands, which is a copy of the true things, but into heaven itself, now to appear before the face of God on our behalf.”</a:t>
            </a:r>
          </a:p>
        </p:txBody>
      </p:sp>
    </p:spTree>
    <p:extLst>
      <p:ext uri="{BB962C8B-B14F-4D97-AF65-F5344CB8AC3E}">
        <p14:creationId xmlns:p14="http://schemas.microsoft.com/office/powerpoint/2010/main" val="261938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072E0-B0D8-ABF5-1C1D-1F02DB368D3D}"/>
              </a:ext>
            </a:extLst>
          </p:cNvPr>
          <p:cNvSpPr>
            <a:spLocks noGrp="1"/>
          </p:cNvSpPr>
          <p:nvPr>
            <p:ph type="title"/>
          </p:nvPr>
        </p:nvSpPr>
        <p:spPr/>
        <p:txBody>
          <a:bodyPr/>
          <a:lstStyle/>
          <a:p>
            <a:pPr algn="ctr"/>
            <a:r>
              <a:rPr lang="en-US" b="1" dirty="0"/>
              <a:t>JESUS IS OUR GOOD SHEPHERD, </a:t>
            </a:r>
            <a:br>
              <a:rPr lang="en-US" b="1" dirty="0"/>
            </a:br>
            <a:r>
              <a:rPr lang="en-US" b="1" dirty="0"/>
              <a:t>THE FINAL PASSOVER LAMB</a:t>
            </a:r>
          </a:p>
        </p:txBody>
      </p:sp>
      <p:sp>
        <p:nvSpPr>
          <p:cNvPr id="3" name="Content Placeholder 2">
            <a:extLst>
              <a:ext uri="{FF2B5EF4-FFF2-40B4-BE49-F238E27FC236}">
                <a16:creationId xmlns:a16="http://schemas.microsoft.com/office/drawing/2014/main" id="{F2CBEE43-61E4-980F-6B52-ADA2C8504078}"/>
              </a:ext>
            </a:extLst>
          </p:cNvPr>
          <p:cNvSpPr>
            <a:spLocks noGrp="1"/>
          </p:cNvSpPr>
          <p:nvPr>
            <p:ph idx="1"/>
          </p:nvPr>
        </p:nvSpPr>
        <p:spPr>
          <a:xfrm>
            <a:off x="838200" y="1825624"/>
            <a:ext cx="10515600" cy="5032375"/>
          </a:xfrm>
        </p:spPr>
        <p:txBody>
          <a:bodyPr>
            <a:normAutofit/>
          </a:bodyPr>
          <a:lstStyle/>
          <a:p>
            <a:r>
              <a:rPr lang="en-US" sz="3000" dirty="0"/>
              <a:t>Hebrews 9:25-28  REV  “Nor </a:t>
            </a:r>
            <a:r>
              <a:rPr lang="en-US" sz="3000" i="1" dirty="0"/>
              <a:t>did he (Jesus) enter </a:t>
            </a:r>
            <a:r>
              <a:rPr lang="en-US" sz="3000" dirty="0"/>
              <a:t>in order to offer himself over and over, like the high priest who enters into the Holy </a:t>
            </a:r>
            <a:r>
              <a:rPr lang="en-US" sz="3000" i="1" dirty="0"/>
              <a:t>of Holies </a:t>
            </a:r>
            <a:r>
              <a:rPr lang="en-US" sz="3000" dirty="0"/>
              <a:t>year after year with blood </a:t>
            </a:r>
            <a:r>
              <a:rPr lang="en-US" sz="3000" i="1" dirty="0"/>
              <a:t>that is </a:t>
            </a:r>
            <a:r>
              <a:rPr lang="en-US" sz="3000" dirty="0"/>
              <a:t>not his own, since then it would have been necessary for him to have suffered over and over from the foundation of the world. But now he has been revealed once, at the end of the ages, to put away sin by the sacrifice of himself.  And just as it is appointed for a person to die one time, and after that </a:t>
            </a:r>
            <a:r>
              <a:rPr lang="en-US" sz="3000" i="1" dirty="0"/>
              <a:t>comes</a:t>
            </a:r>
            <a:r>
              <a:rPr lang="en-US" sz="3000" dirty="0"/>
              <a:t> </a:t>
            </a:r>
            <a:r>
              <a:rPr lang="en-US" sz="3000" i="1" dirty="0"/>
              <a:t>the</a:t>
            </a:r>
            <a:r>
              <a:rPr lang="en-US" sz="3000" dirty="0"/>
              <a:t> Judgment, so Christ also, having been offered one time to take away the sins of many, will appear a second time, not </a:t>
            </a:r>
            <a:r>
              <a:rPr lang="en-US" sz="3000" i="1" dirty="0"/>
              <a:t>to atone </a:t>
            </a:r>
            <a:r>
              <a:rPr lang="en-US" sz="3000" dirty="0"/>
              <a:t>for sin, but to save those who eagerly wait for him.”</a:t>
            </a:r>
          </a:p>
        </p:txBody>
      </p:sp>
    </p:spTree>
    <p:extLst>
      <p:ext uri="{BB962C8B-B14F-4D97-AF65-F5344CB8AC3E}">
        <p14:creationId xmlns:p14="http://schemas.microsoft.com/office/powerpoint/2010/main" val="1826926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CF7F9-5D21-595C-7C19-452FC8A5C195}"/>
              </a:ext>
            </a:extLst>
          </p:cNvPr>
          <p:cNvSpPr>
            <a:spLocks noGrp="1"/>
          </p:cNvSpPr>
          <p:nvPr>
            <p:ph type="title"/>
          </p:nvPr>
        </p:nvSpPr>
        <p:spPr/>
        <p:txBody>
          <a:bodyPr/>
          <a:lstStyle/>
          <a:p>
            <a:pPr algn="ctr"/>
            <a:r>
              <a:rPr lang="en-US" b="1" dirty="0"/>
              <a:t>NEW COVENANT, INTIMACY </a:t>
            </a:r>
            <a:br>
              <a:rPr lang="en-US" b="1" dirty="0"/>
            </a:br>
            <a:r>
              <a:rPr lang="en-US" b="1" dirty="0"/>
              <a:t>WITH FATHER AND FAMILY</a:t>
            </a:r>
          </a:p>
        </p:txBody>
      </p:sp>
      <p:sp>
        <p:nvSpPr>
          <p:cNvPr id="3" name="Content Placeholder 2">
            <a:extLst>
              <a:ext uri="{FF2B5EF4-FFF2-40B4-BE49-F238E27FC236}">
                <a16:creationId xmlns:a16="http://schemas.microsoft.com/office/drawing/2014/main" id="{09F4AAC0-F7E8-8974-59FD-A519AC45BD31}"/>
              </a:ext>
            </a:extLst>
          </p:cNvPr>
          <p:cNvSpPr>
            <a:spLocks noGrp="1"/>
          </p:cNvSpPr>
          <p:nvPr>
            <p:ph idx="1"/>
          </p:nvPr>
        </p:nvSpPr>
        <p:spPr/>
        <p:txBody>
          <a:bodyPr>
            <a:noAutofit/>
          </a:bodyPr>
          <a:lstStyle/>
          <a:p>
            <a:r>
              <a:rPr lang="en-US" sz="2900" dirty="0"/>
              <a:t>Our Jesus clearly studied and intimately understood all of the titles and the name of God, yet in the New Testament he chooses to refer to Yahweh as “Father.” Yahweh is referred to as Father only 15 times in the entire Old Testament. Jesus calls Yahweh Father 189 times in the New Testament!</a:t>
            </a:r>
          </a:p>
          <a:p>
            <a:r>
              <a:rPr lang="en-US" sz="2900" dirty="0"/>
              <a:t> Jesus, Yeshua, is known by many names and titles including The Good Shepherd, Lord, Master, Rabbi, Teacher, Son of God, Son of Man, Prophet, Priest, King, and the Lamb of God. He understood he was the prophesized Messiah who would usher in a new covenant by his death and resurrection. He understood his Father’s heart and desire to be known as a good, trustworthy Father. His everlasting family would include Jews and Gentiles.</a:t>
            </a:r>
          </a:p>
        </p:txBody>
      </p:sp>
    </p:spTree>
    <p:extLst>
      <p:ext uri="{BB962C8B-B14F-4D97-AF65-F5344CB8AC3E}">
        <p14:creationId xmlns:p14="http://schemas.microsoft.com/office/powerpoint/2010/main" val="315523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80E8-8951-06AE-4974-B1354BF9BE2B}"/>
              </a:ext>
            </a:extLst>
          </p:cNvPr>
          <p:cNvSpPr>
            <a:spLocks noGrp="1"/>
          </p:cNvSpPr>
          <p:nvPr>
            <p:ph type="title"/>
          </p:nvPr>
        </p:nvSpPr>
        <p:spPr/>
        <p:txBody>
          <a:bodyPr/>
          <a:lstStyle/>
          <a:p>
            <a:pPr algn="ctr"/>
            <a:r>
              <a:rPr lang="en-US" b="1" dirty="0"/>
              <a:t>  JESUS EMPHASIZES YAHWEH AS FATHER </a:t>
            </a:r>
          </a:p>
        </p:txBody>
      </p:sp>
      <p:sp>
        <p:nvSpPr>
          <p:cNvPr id="3" name="Content Placeholder 2">
            <a:extLst>
              <a:ext uri="{FF2B5EF4-FFF2-40B4-BE49-F238E27FC236}">
                <a16:creationId xmlns:a16="http://schemas.microsoft.com/office/drawing/2014/main" id="{AF501F03-D702-849A-C37A-5CC5335CB116}"/>
              </a:ext>
            </a:extLst>
          </p:cNvPr>
          <p:cNvSpPr>
            <a:spLocks noGrp="1"/>
          </p:cNvSpPr>
          <p:nvPr>
            <p:ph idx="1"/>
          </p:nvPr>
        </p:nvSpPr>
        <p:spPr>
          <a:xfrm>
            <a:off x="838200" y="1690688"/>
            <a:ext cx="10515600" cy="4486275"/>
          </a:xfrm>
        </p:spPr>
        <p:txBody>
          <a:bodyPr>
            <a:noAutofit/>
          </a:bodyPr>
          <a:lstStyle/>
          <a:p>
            <a:r>
              <a:rPr lang="en-US" sz="2700" dirty="0"/>
              <a:t>John 14:2 REV “In my </a:t>
            </a:r>
            <a:r>
              <a:rPr lang="en-US" sz="2700" u="sng" dirty="0"/>
              <a:t>Father</a:t>
            </a:r>
            <a:r>
              <a:rPr lang="en-US" sz="2700" dirty="0"/>
              <a:t>’s house are many places to live . . . I go to prepare a place for you.”</a:t>
            </a:r>
          </a:p>
          <a:p>
            <a:r>
              <a:rPr lang="en-US" sz="2700" dirty="0"/>
              <a:t>John 14:16,17a REV “and I will ask the </a:t>
            </a:r>
            <a:r>
              <a:rPr lang="en-US" sz="2700" u="sng" dirty="0"/>
              <a:t>Father</a:t>
            </a:r>
            <a:r>
              <a:rPr lang="en-US" sz="2700" dirty="0"/>
              <a:t>, and he will give you another helper, which will be with you forever. This helper is the spirit of truth …”</a:t>
            </a:r>
          </a:p>
          <a:p>
            <a:r>
              <a:rPr lang="en-US" sz="2700" dirty="0"/>
              <a:t>Luke 23:34a REV “And Jesus said, “</a:t>
            </a:r>
            <a:r>
              <a:rPr lang="en-US" sz="2700" u="sng" dirty="0"/>
              <a:t>Father</a:t>
            </a:r>
            <a:r>
              <a:rPr lang="en-US" sz="2700" dirty="0"/>
              <a:t>, forgive them, because they do not know what they are doing.”</a:t>
            </a:r>
          </a:p>
          <a:p>
            <a:r>
              <a:rPr lang="en-US" sz="2700" dirty="0"/>
              <a:t>Luke 23:46a REV “And Jesus, crying with a loud voice, said, “</a:t>
            </a:r>
            <a:r>
              <a:rPr lang="en-US" sz="2700" u="sng" dirty="0"/>
              <a:t>Father</a:t>
            </a:r>
            <a:r>
              <a:rPr lang="en-US" sz="2700" dirty="0"/>
              <a:t>, into your hands I commit my spirit.”</a:t>
            </a:r>
          </a:p>
          <a:p>
            <a:r>
              <a:rPr lang="en-US" sz="2700" dirty="0"/>
              <a:t>Luke 24:49 REV (The context is Christ’s ascension) “And look! I am going to send the promise of my </a:t>
            </a:r>
            <a:r>
              <a:rPr lang="en-US" sz="2700" u="sng" dirty="0"/>
              <a:t>Father</a:t>
            </a:r>
            <a:r>
              <a:rPr lang="en-US" sz="2700" dirty="0"/>
              <a:t> upon you. As for you, stay in the city until you are clothed with power from on high.”</a:t>
            </a:r>
          </a:p>
        </p:txBody>
      </p:sp>
    </p:spTree>
    <p:extLst>
      <p:ext uri="{BB962C8B-B14F-4D97-AF65-F5344CB8AC3E}">
        <p14:creationId xmlns:p14="http://schemas.microsoft.com/office/powerpoint/2010/main" val="271168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69BE9-45B8-A591-889B-CE1D7511772F}"/>
              </a:ext>
            </a:extLst>
          </p:cNvPr>
          <p:cNvSpPr>
            <a:spLocks noGrp="1"/>
          </p:cNvSpPr>
          <p:nvPr>
            <p:ph type="title"/>
          </p:nvPr>
        </p:nvSpPr>
        <p:spPr/>
        <p:txBody>
          <a:bodyPr>
            <a:normAutofit/>
          </a:bodyPr>
          <a:lstStyle/>
          <a:p>
            <a:pPr algn="ctr"/>
            <a:r>
              <a:rPr lang="en-US" b="1" dirty="0"/>
              <a:t>YAHWEH MEKODDISHKEM </a:t>
            </a:r>
            <a:br>
              <a:rPr lang="en-US" b="1" dirty="0"/>
            </a:br>
            <a:r>
              <a:rPr lang="en-US" dirty="0"/>
              <a:t>(Me-ka-desh’-kem)</a:t>
            </a:r>
          </a:p>
        </p:txBody>
      </p:sp>
      <p:sp>
        <p:nvSpPr>
          <p:cNvPr id="3" name="Content Placeholder 2">
            <a:extLst>
              <a:ext uri="{FF2B5EF4-FFF2-40B4-BE49-F238E27FC236}">
                <a16:creationId xmlns:a16="http://schemas.microsoft.com/office/drawing/2014/main" id="{E9F00418-4F23-9A06-CE61-03CB6F2B6AA7}"/>
              </a:ext>
            </a:extLst>
          </p:cNvPr>
          <p:cNvSpPr>
            <a:spLocks noGrp="1"/>
          </p:cNvSpPr>
          <p:nvPr>
            <p:ph idx="1"/>
          </p:nvPr>
        </p:nvSpPr>
        <p:spPr>
          <a:xfrm>
            <a:off x="838200" y="1968500"/>
            <a:ext cx="10515600" cy="4667250"/>
          </a:xfrm>
        </p:spPr>
        <p:txBody>
          <a:bodyPr>
            <a:normAutofit lnSpcReduction="10000"/>
          </a:bodyPr>
          <a:lstStyle/>
          <a:p>
            <a:r>
              <a:rPr lang="en-US" sz="3200" dirty="0"/>
              <a:t>A title meaning the One who sanctifies, the One who makes holy.</a:t>
            </a:r>
          </a:p>
          <a:p>
            <a:r>
              <a:rPr lang="en-US" sz="3200" dirty="0"/>
              <a:t>Only used twice in the Bible.</a:t>
            </a:r>
          </a:p>
          <a:p>
            <a:r>
              <a:rPr lang="en-US" sz="3200" dirty="0"/>
              <a:t>Exodus 31:13 REV  “And you, speak also to the children of Israel, saying, you are to keep my Sabbaths! For it is a sign between me and you throughout your generations so that you will know that I am </a:t>
            </a:r>
            <a:r>
              <a:rPr lang="en-US" sz="3200" b="1" dirty="0"/>
              <a:t>Yahweh</a:t>
            </a:r>
            <a:r>
              <a:rPr lang="en-US" sz="3200" dirty="0"/>
              <a:t> who makes you holy.”</a:t>
            </a:r>
          </a:p>
          <a:p>
            <a:r>
              <a:rPr lang="en-US" sz="3200" dirty="0"/>
              <a:t>Leviticus 20:7-8 REV  “Therefore, make yourselves holy and be holy, for I am Yahweh your God. You are to keep my statutes and do them. I am</a:t>
            </a:r>
            <a:r>
              <a:rPr lang="en-US" sz="3200" b="1" dirty="0"/>
              <a:t> Yahweh </a:t>
            </a:r>
            <a:r>
              <a:rPr lang="en-US" sz="3200" dirty="0"/>
              <a:t>who makes you holy.</a:t>
            </a:r>
          </a:p>
        </p:txBody>
      </p:sp>
    </p:spTree>
    <p:extLst>
      <p:ext uri="{BB962C8B-B14F-4D97-AF65-F5344CB8AC3E}">
        <p14:creationId xmlns:p14="http://schemas.microsoft.com/office/powerpoint/2010/main" val="403948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06B03-D89B-9DDD-3EFA-6E0A33417E1C}"/>
              </a:ext>
            </a:extLst>
          </p:cNvPr>
          <p:cNvSpPr>
            <a:spLocks noGrp="1"/>
          </p:cNvSpPr>
          <p:nvPr>
            <p:ph type="title"/>
          </p:nvPr>
        </p:nvSpPr>
        <p:spPr/>
        <p:txBody>
          <a:bodyPr/>
          <a:lstStyle/>
          <a:p>
            <a:pPr algn="ctr"/>
            <a:r>
              <a:rPr lang="en-US" b="1" dirty="0"/>
              <a:t>YAHWEH’S HOLY DAY</a:t>
            </a:r>
          </a:p>
        </p:txBody>
      </p:sp>
      <p:sp>
        <p:nvSpPr>
          <p:cNvPr id="3" name="Content Placeholder 2">
            <a:extLst>
              <a:ext uri="{FF2B5EF4-FFF2-40B4-BE49-F238E27FC236}">
                <a16:creationId xmlns:a16="http://schemas.microsoft.com/office/drawing/2014/main" id="{FC66CAD1-B6AC-5259-4DBC-68C6876F9C4F}"/>
              </a:ext>
            </a:extLst>
          </p:cNvPr>
          <p:cNvSpPr>
            <a:spLocks noGrp="1"/>
          </p:cNvSpPr>
          <p:nvPr>
            <p:ph idx="1"/>
          </p:nvPr>
        </p:nvSpPr>
        <p:spPr/>
        <p:txBody>
          <a:bodyPr>
            <a:normAutofit/>
          </a:bodyPr>
          <a:lstStyle/>
          <a:p>
            <a:r>
              <a:rPr lang="en-US" sz="3200" dirty="0"/>
              <a:t>Genesis 2:2-3 REV “By the seventh day God finished his work that he has done, and he ceased on the seventh day from all his work that he had done. And God blessed the seventh day and made it holy, because on it he ceased from all his work that creating, God had done.”</a:t>
            </a:r>
          </a:p>
          <a:p>
            <a:r>
              <a:rPr lang="en-US" sz="3200" dirty="0"/>
              <a:t>REV Commentary: “made it holy.” This is the first time that “holy,” or “set apart” is used in the Bible, and here the seventh day is set apart from the rest of the days. The seventh day is “holy.”</a:t>
            </a:r>
          </a:p>
        </p:txBody>
      </p:sp>
    </p:spTree>
    <p:extLst>
      <p:ext uri="{BB962C8B-B14F-4D97-AF65-F5344CB8AC3E}">
        <p14:creationId xmlns:p14="http://schemas.microsoft.com/office/powerpoint/2010/main" val="112192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122C1-7BD2-66F3-A99F-CF112BDEC200}"/>
              </a:ext>
            </a:extLst>
          </p:cNvPr>
          <p:cNvSpPr>
            <a:spLocks noGrp="1"/>
          </p:cNvSpPr>
          <p:nvPr>
            <p:ph type="title"/>
          </p:nvPr>
        </p:nvSpPr>
        <p:spPr/>
        <p:txBody>
          <a:bodyPr/>
          <a:lstStyle/>
          <a:p>
            <a:pPr algn="ctr"/>
            <a:r>
              <a:rPr lang="en-US" b="1" dirty="0"/>
              <a:t>RECAP OF PART 1</a:t>
            </a:r>
          </a:p>
        </p:txBody>
      </p:sp>
      <p:sp>
        <p:nvSpPr>
          <p:cNvPr id="3" name="Content Placeholder 2">
            <a:extLst>
              <a:ext uri="{FF2B5EF4-FFF2-40B4-BE49-F238E27FC236}">
                <a16:creationId xmlns:a16="http://schemas.microsoft.com/office/drawing/2014/main" id="{21F6C76B-3E5E-FB2E-805A-7B7A822021DF}"/>
              </a:ext>
            </a:extLst>
          </p:cNvPr>
          <p:cNvSpPr>
            <a:spLocks noGrp="1"/>
          </p:cNvSpPr>
          <p:nvPr>
            <p:ph idx="1"/>
          </p:nvPr>
        </p:nvSpPr>
        <p:spPr/>
        <p:txBody>
          <a:bodyPr>
            <a:normAutofit/>
          </a:bodyPr>
          <a:lstStyle/>
          <a:p>
            <a:r>
              <a:rPr lang="en-US" sz="3200" dirty="0"/>
              <a:t>Names and nicknames are part of our personal identity and reveal who we are, our family history and connections. Names carry cultural and spiritual significance.</a:t>
            </a:r>
          </a:p>
          <a:p>
            <a:r>
              <a:rPr lang="en-US" sz="3200" dirty="0"/>
              <a:t>Though parents typically name their children, our Heavenly Father named himself and gave himself many titles so we could understand his character. His names and titles reveal his love, his prophetic plan of salvation and his commitment to create an everlasting family.</a:t>
            </a:r>
          </a:p>
        </p:txBody>
      </p:sp>
    </p:spTree>
    <p:extLst>
      <p:ext uri="{BB962C8B-B14F-4D97-AF65-F5344CB8AC3E}">
        <p14:creationId xmlns:p14="http://schemas.microsoft.com/office/powerpoint/2010/main" val="3570575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776D-09BE-9653-1D05-F40DBCC517D0}"/>
              </a:ext>
            </a:extLst>
          </p:cNvPr>
          <p:cNvSpPr>
            <a:spLocks noGrp="1"/>
          </p:cNvSpPr>
          <p:nvPr>
            <p:ph type="title"/>
          </p:nvPr>
        </p:nvSpPr>
        <p:spPr/>
        <p:txBody>
          <a:bodyPr/>
          <a:lstStyle/>
          <a:p>
            <a:pPr algn="ctr"/>
            <a:r>
              <a:rPr lang="en-US" b="1" dirty="0"/>
              <a:t>SABBATH REST IS RESTORATIVE AND KEEPS US WHOLE AND “HOLY-MINDED”</a:t>
            </a:r>
          </a:p>
        </p:txBody>
      </p:sp>
      <p:sp>
        <p:nvSpPr>
          <p:cNvPr id="3" name="Content Placeholder 2">
            <a:extLst>
              <a:ext uri="{FF2B5EF4-FFF2-40B4-BE49-F238E27FC236}">
                <a16:creationId xmlns:a16="http://schemas.microsoft.com/office/drawing/2014/main" id="{5343441F-2C9D-B1F9-31A1-4F796C1D357F}"/>
              </a:ext>
            </a:extLst>
          </p:cNvPr>
          <p:cNvSpPr>
            <a:spLocks noGrp="1"/>
          </p:cNvSpPr>
          <p:nvPr>
            <p:ph idx="1"/>
          </p:nvPr>
        </p:nvSpPr>
        <p:spPr>
          <a:xfrm>
            <a:off x="838200" y="1997075"/>
            <a:ext cx="10515600" cy="4351338"/>
          </a:xfrm>
        </p:spPr>
        <p:txBody>
          <a:bodyPr>
            <a:normAutofit/>
          </a:bodyPr>
          <a:lstStyle/>
          <a:p>
            <a:r>
              <a:rPr lang="en-US" sz="3200" dirty="0"/>
              <a:t>We are created in God’s image and need “Sabbath” rest, time to intentionally rest from the labor of life, so we can fellowship with our Heavenly Father and our biological and spiritual family. This is how we are refreshed. </a:t>
            </a:r>
          </a:p>
          <a:p>
            <a:r>
              <a:rPr lang="en-US" sz="3200" dirty="0"/>
              <a:t>PS: There’s a reason we need to sleep a third of our lifetime here on earth!  Poor sleep is a known precursor for mental illnesses including anxiety and depression. Our brain is restored and refreshed during sleep.</a:t>
            </a:r>
          </a:p>
        </p:txBody>
      </p:sp>
    </p:spTree>
    <p:extLst>
      <p:ext uri="{BB962C8B-B14F-4D97-AF65-F5344CB8AC3E}">
        <p14:creationId xmlns:p14="http://schemas.microsoft.com/office/powerpoint/2010/main" val="33953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5C5E7-B5BC-3404-99F8-44F62128F03F}"/>
              </a:ext>
            </a:extLst>
          </p:cNvPr>
          <p:cNvSpPr>
            <a:spLocks noGrp="1"/>
          </p:cNvSpPr>
          <p:nvPr>
            <p:ph type="title"/>
          </p:nvPr>
        </p:nvSpPr>
        <p:spPr/>
        <p:txBody>
          <a:bodyPr/>
          <a:lstStyle/>
          <a:p>
            <a:pPr algn="ctr"/>
            <a:r>
              <a:rPr lang="en-US" b="1" dirty="0"/>
              <a:t>YAHWEH MEKODDISHKEM MAKES US HOLY</a:t>
            </a:r>
          </a:p>
        </p:txBody>
      </p:sp>
      <p:sp>
        <p:nvSpPr>
          <p:cNvPr id="3" name="Content Placeholder 2">
            <a:extLst>
              <a:ext uri="{FF2B5EF4-FFF2-40B4-BE49-F238E27FC236}">
                <a16:creationId xmlns:a16="http://schemas.microsoft.com/office/drawing/2014/main" id="{BC203889-0466-3CE5-1268-15B2AECD2654}"/>
              </a:ext>
            </a:extLst>
          </p:cNvPr>
          <p:cNvSpPr>
            <a:spLocks noGrp="1"/>
          </p:cNvSpPr>
          <p:nvPr>
            <p:ph idx="1"/>
          </p:nvPr>
        </p:nvSpPr>
        <p:spPr/>
        <p:txBody>
          <a:bodyPr>
            <a:normAutofit lnSpcReduction="10000"/>
          </a:bodyPr>
          <a:lstStyle/>
          <a:p>
            <a:r>
              <a:rPr lang="en-US" sz="3200" dirty="0"/>
              <a:t>Acts 2:1 -4 REV  “And when the day of Pentecost arrived, they were all together in one place. And suddenly a sound came from heaven like a strong rushing wind, and it filled the whole house where they were sitting. And there appeared to them tongues as if of fire, which spreading out, came to rest upon each one of them. And they were all filled with holy spirit and began to speak in other tongues, as the Spirit was giving utterance.”</a:t>
            </a:r>
          </a:p>
          <a:p>
            <a:r>
              <a:rPr lang="en-US" sz="3200" dirty="0"/>
              <a:t>Yahweh who is Holy and who is Spirit has birthed that which he is in us!</a:t>
            </a:r>
          </a:p>
        </p:txBody>
      </p:sp>
    </p:spTree>
    <p:extLst>
      <p:ext uri="{BB962C8B-B14F-4D97-AF65-F5344CB8AC3E}">
        <p14:creationId xmlns:p14="http://schemas.microsoft.com/office/powerpoint/2010/main" val="54732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95E5F-B64C-A9D2-A8CE-53AA270441B0}"/>
              </a:ext>
            </a:extLst>
          </p:cNvPr>
          <p:cNvSpPr>
            <a:spLocks noGrp="1"/>
          </p:cNvSpPr>
          <p:nvPr>
            <p:ph type="title"/>
          </p:nvPr>
        </p:nvSpPr>
        <p:spPr/>
        <p:txBody>
          <a:bodyPr/>
          <a:lstStyle/>
          <a:p>
            <a:r>
              <a:rPr lang="en-US" b="1" dirty="0"/>
              <a:t>YAHWEH MEKODDISHKEM MAKES US HOLY</a:t>
            </a:r>
            <a:endParaRPr lang="en-US" dirty="0"/>
          </a:p>
        </p:txBody>
      </p:sp>
      <p:sp>
        <p:nvSpPr>
          <p:cNvPr id="3" name="Content Placeholder 2">
            <a:extLst>
              <a:ext uri="{FF2B5EF4-FFF2-40B4-BE49-F238E27FC236}">
                <a16:creationId xmlns:a16="http://schemas.microsoft.com/office/drawing/2014/main" id="{77CD6CAC-C291-437E-BB4C-C760F846313B}"/>
              </a:ext>
            </a:extLst>
          </p:cNvPr>
          <p:cNvSpPr>
            <a:spLocks noGrp="1"/>
          </p:cNvSpPr>
          <p:nvPr>
            <p:ph idx="1"/>
          </p:nvPr>
        </p:nvSpPr>
        <p:spPr/>
        <p:txBody>
          <a:bodyPr/>
          <a:lstStyle/>
          <a:p>
            <a:r>
              <a:rPr lang="en-US" dirty="0"/>
              <a:t>Acts 2:14-18 REV  “But Peter, standing up with the eleven, lifted up his voice and spoke to them, </a:t>
            </a:r>
            <a:r>
              <a:rPr lang="en-US" i="1" dirty="0"/>
              <a:t>saying</a:t>
            </a:r>
            <a:r>
              <a:rPr lang="en-US" dirty="0"/>
              <a:t>, “Fellow Jews, and all you who are residing in Jerusalem, let this be known to you, and pay close attention to my words. For these are not drunk, as you suppose, seeing it is </a:t>
            </a:r>
            <a:r>
              <a:rPr lang="en-US" i="1" dirty="0"/>
              <a:t>but</a:t>
            </a:r>
            <a:r>
              <a:rPr lang="en-US" dirty="0"/>
              <a:t> the third hour of the day. But this is that which has been spoken by the prophet Joel:  And it will be in the last days, says God, I will pour out a portion of my spirit upon all flesh, and your sons and your daughters will prophesy, and your young men will see visions, and your old men will dream dreams. And even on my male and female servants I will pour out a portion of my spirit in those days, and they will prophesy.”</a:t>
            </a:r>
          </a:p>
        </p:txBody>
      </p:sp>
    </p:spTree>
    <p:extLst>
      <p:ext uri="{BB962C8B-B14F-4D97-AF65-F5344CB8AC3E}">
        <p14:creationId xmlns:p14="http://schemas.microsoft.com/office/powerpoint/2010/main" val="3151035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D6FB-67CF-771F-7BD7-2A59D29A4C5F}"/>
              </a:ext>
            </a:extLst>
          </p:cNvPr>
          <p:cNvSpPr>
            <a:spLocks noGrp="1"/>
          </p:cNvSpPr>
          <p:nvPr>
            <p:ph type="title"/>
          </p:nvPr>
        </p:nvSpPr>
        <p:spPr>
          <a:xfrm>
            <a:off x="838200" y="365126"/>
            <a:ext cx="10515600" cy="877888"/>
          </a:xfrm>
        </p:spPr>
        <p:txBody>
          <a:bodyPr/>
          <a:lstStyle/>
          <a:p>
            <a:pPr algn="ctr"/>
            <a:r>
              <a:rPr lang="en-US" b="1" dirty="0"/>
              <a:t>YAHWEH MEKODDISHKEM MAKES US HOLY</a:t>
            </a:r>
          </a:p>
        </p:txBody>
      </p:sp>
      <p:sp>
        <p:nvSpPr>
          <p:cNvPr id="3" name="Content Placeholder 2">
            <a:extLst>
              <a:ext uri="{FF2B5EF4-FFF2-40B4-BE49-F238E27FC236}">
                <a16:creationId xmlns:a16="http://schemas.microsoft.com/office/drawing/2014/main" id="{C6BBE668-5618-B8BF-508D-FADC454D9DBB}"/>
              </a:ext>
            </a:extLst>
          </p:cNvPr>
          <p:cNvSpPr>
            <a:spLocks noGrp="1"/>
          </p:cNvSpPr>
          <p:nvPr>
            <p:ph idx="1"/>
          </p:nvPr>
        </p:nvSpPr>
        <p:spPr>
          <a:xfrm>
            <a:off x="838200" y="1460500"/>
            <a:ext cx="10515600" cy="5032375"/>
          </a:xfrm>
        </p:spPr>
        <p:txBody>
          <a:bodyPr>
            <a:noAutofit/>
          </a:bodyPr>
          <a:lstStyle/>
          <a:p>
            <a:r>
              <a:rPr lang="en-US" dirty="0"/>
              <a:t>1 Peter 1:3 REV  “Blessed be the God and Father of our Lord Jesus Christ, who according to his great mercy has given us new birth to a living hope by means of the resurrection of Jesus Christ from among the dead,”</a:t>
            </a:r>
          </a:p>
          <a:p>
            <a:r>
              <a:rPr lang="en-US" dirty="0"/>
              <a:t>1 Peter 1:14-15  REV “As obedient children, do not be conformed to the former desires </a:t>
            </a:r>
            <a:r>
              <a:rPr lang="en-US" i="1" dirty="0"/>
              <a:t>you had </a:t>
            </a:r>
            <a:r>
              <a:rPr lang="en-US" dirty="0"/>
              <a:t>in your ignorance, but as the one who called you is holy, you yourselves must also be holy in all your way of life, for it is written, </a:t>
            </a:r>
            <a:r>
              <a:rPr lang="en-US" b="1" dirty="0"/>
              <a:t>Be Holy, for I am holy</a:t>
            </a:r>
            <a:r>
              <a:rPr lang="en-US" dirty="0"/>
              <a:t>.”</a:t>
            </a:r>
          </a:p>
          <a:p>
            <a:r>
              <a:rPr lang="en-US" dirty="0"/>
              <a:t>1 Peter 1:23 REV  “for you have been born again – not from corruptible seed but from incorruptible – through the living and enduring word of God.”</a:t>
            </a:r>
          </a:p>
          <a:p>
            <a:r>
              <a:rPr lang="en-US" dirty="0"/>
              <a:t>1 John 5:1a REV  “Everyone who believes that Jesus is the Christ has been born of God . . . “</a:t>
            </a:r>
          </a:p>
        </p:txBody>
      </p:sp>
    </p:spTree>
    <p:extLst>
      <p:ext uri="{BB962C8B-B14F-4D97-AF65-F5344CB8AC3E}">
        <p14:creationId xmlns:p14="http://schemas.microsoft.com/office/powerpoint/2010/main" val="410024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755E6-DFF3-9434-3677-4AD3C9F9E2DC}"/>
              </a:ext>
            </a:extLst>
          </p:cNvPr>
          <p:cNvSpPr>
            <a:spLocks noGrp="1"/>
          </p:cNvSpPr>
          <p:nvPr>
            <p:ph type="title"/>
          </p:nvPr>
        </p:nvSpPr>
        <p:spPr/>
        <p:txBody>
          <a:bodyPr/>
          <a:lstStyle/>
          <a:p>
            <a:pPr algn="ctr"/>
            <a:r>
              <a:rPr lang="en-US" b="1" dirty="0"/>
              <a:t>YAHWEH MEKODDESHKEM SETS US APART</a:t>
            </a:r>
          </a:p>
        </p:txBody>
      </p:sp>
      <p:sp>
        <p:nvSpPr>
          <p:cNvPr id="3" name="Content Placeholder 2">
            <a:extLst>
              <a:ext uri="{FF2B5EF4-FFF2-40B4-BE49-F238E27FC236}">
                <a16:creationId xmlns:a16="http://schemas.microsoft.com/office/drawing/2014/main" id="{B665D570-5592-E15A-79D7-E0E037242603}"/>
              </a:ext>
            </a:extLst>
          </p:cNvPr>
          <p:cNvSpPr>
            <a:spLocks noGrp="1"/>
          </p:cNvSpPr>
          <p:nvPr>
            <p:ph idx="1"/>
          </p:nvPr>
        </p:nvSpPr>
        <p:spPr/>
        <p:txBody>
          <a:bodyPr>
            <a:normAutofit/>
          </a:bodyPr>
          <a:lstStyle/>
          <a:p>
            <a:r>
              <a:rPr lang="en-US" sz="3200" dirty="0"/>
              <a:t>Romans 8:15 REV  “For you did not receive a spirit of slavery making you live in fear again, but you received a spirit of adoption, by which we cry out, “Abba! Father!”</a:t>
            </a:r>
          </a:p>
          <a:p>
            <a:r>
              <a:rPr lang="en-US" sz="3200" dirty="0"/>
              <a:t>1 John 4:13 REV  “This is how we know that we remain in him and he in us: because he has given to us a</a:t>
            </a:r>
            <a:r>
              <a:rPr lang="en-US" sz="3200" i="1" dirty="0"/>
              <a:t> portion </a:t>
            </a:r>
            <a:r>
              <a:rPr lang="en-US" sz="3200" dirty="0"/>
              <a:t>of his spirit.”</a:t>
            </a:r>
          </a:p>
          <a:p>
            <a:r>
              <a:rPr lang="en-US" sz="3200" dirty="0"/>
              <a:t>2 Corinthians 5:5 REV  “Now the one who prepared us for this very thing is God, who has given us the spirit as a </a:t>
            </a:r>
            <a:r>
              <a:rPr lang="en-US" sz="3200" i="1" dirty="0"/>
              <a:t>guarantee of what is to come</a:t>
            </a:r>
            <a:r>
              <a:rPr lang="en-US" sz="3200" dirty="0"/>
              <a:t>.”</a:t>
            </a:r>
          </a:p>
        </p:txBody>
      </p:sp>
    </p:spTree>
    <p:extLst>
      <p:ext uri="{BB962C8B-B14F-4D97-AF65-F5344CB8AC3E}">
        <p14:creationId xmlns:p14="http://schemas.microsoft.com/office/powerpoint/2010/main" val="238998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5C440-58D5-2696-3F64-D466A738F2E9}"/>
              </a:ext>
            </a:extLst>
          </p:cNvPr>
          <p:cNvSpPr>
            <a:spLocks noGrp="1"/>
          </p:cNvSpPr>
          <p:nvPr>
            <p:ph type="title"/>
          </p:nvPr>
        </p:nvSpPr>
        <p:spPr/>
        <p:txBody>
          <a:bodyPr/>
          <a:lstStyle/>
          <a:p>
            <a:pPr algn="ctr"/>
            <a:r>
              <a:rPr lang="en-US" b="1" dirty="0"/>
              <a:t>WE ARE SET APART TO DO GOOD WORKS</a:t>
            </a:r>
          </a:p>
        </p:txBody>
      </p:sp>
      <p:sp>
        <p:nvSpPr>
          <p:cNvPr id="3" name="Content Placeholder 2">
            <a:extLst>
              <a:ext uri="{FF2B5EF4-FFF2-40B4-BE49-F238E27FC236}">
                <a16:creationId xmlns:a16="http://schemas.microsoft.com/office/drawing/2014/main" id="{65F50F4D-E651-69EB-36E5-37A8C53FDA9C}"/>
              </a:ext>
            </a:extLst>
          </p:cNvPr>
          <p:cNvSpPr>
            <a:spLocks noGrp="1"/>
          </p:cNvSpPr>
          <p:nvPr>
            <p:ph idx="1"/>
          </p:nvPr>
        </p:nvSpPr>
        <p:spPr/>
        <p:txBody>
          <a:bodyPr>
            <a:normAutofit/>
          </a:bodyPr>
          <a:lstStyle/>
          <a:p>
            <a:r>
              <a:rPr lang="en-US" sz="4000" dirty="0"/>
              <a:t>Ephesians 2:8-10 REV  “For by grace you have been saved through trust, and this is not from yourselves, it is the gift of God, not as a result of works, so that no one can boast. For we are his handiwork, created in Christ Jesus to do good works, which God prepared in advance so that we would walk in them.”</a:t>
            </a:r>
          </a:p>
        </p:txBody>
      </p:sp>
    </p:spTree>
    <p:extLst>
      <p:ext uri="{BB962C8B-B14F-4D97-AF65-F5344CB8AC3E}">
        <p14:creationId xmlns:p14="http://schemas.microsoft.com/office/powerpoint/2010/main" val="322766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F7B61-752C-BEE7-111D-DDB2DE8B0502}"/>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86DF72FD-A1B8-4CE3-30FB-7D6006AAE6D0}"/>
              </a:ext>
            </a:extLst>
          </p:cNvPr>
          <p:cNvSpPr>
            <a:spLocks noGrp="1"/>
          </p:cNvSpPr>
          <p:nvPr>
            <p:ph idx="1"/>
          </p:nvPr>
        </p:nvSpPr>
        <p:spPr>
          <a:xfrm>
            <a:off x="838200" y="1343026"/>
            <a:ext cx="10515600" cy="5514974"/>
          </a:xfrm>
        </p:spPr>
        <p:txBody>
          <a:bodyPr>
            <a:normAutofit/>
          </a:bodyPr>
          <a:lstStyle/>
          <a:p>
            <a:r>
              <a:rPr lang="en-US" sz="3000" dirty="0"/>
              <a:t>John Schoenheit, a “father in the word,” and the entire Spirit and Truth research team’s REV commentary.</a:t>
            </a:r>
          </a:p>
          <a:p>
            <a:r>
              <a:rPr lang="en-US" sz="3000" u="sng" dirty="0"/>
              <a:t>Seeing God as a Perfect Father: and Seeing You as Loved, Pursued, and Secure </a:t>
            </a:r>
            <a:r>
              <a:rPr lang="en-US" sz="3000" dirty="0"/>
              <a:t>by Louie Giglio, Thomas Nelson Publishing, 2023.</a:t>
            </a:r>
          </a:p>
          <a:p>
            <a:r>
              <a:rPr lang="en-US" sz="3000" u="sng" dirty="0"/>
              <a:t>Names of God </a:t>
            </a:r>
            <a:r>
              <a:rPr lang="en-US" sz="3000" dirty="0"/>
              <a:t>bible.org</a:t>
            </a:r>
          </a:p>
          <a:p>
            <a:r>
              <a:rPr lang="en-US" sz="3000" u="sng" dirty="0"/>
              <a:t>32 Names of God and Their Meaning</a:t>
            </a:r>
            <a:r>
              <a:rPr lang="en-US" sz="3000" dirty="0"/>
              <a:t> biblefactspress.com</a:t>
            </a:r>
          </a:p>
          <a:p>
            <a:r>
              <a:rPr lang="en-US" sz="3000" u="sng" dirty="0"/>
              <a:t>O.T. Names of God – Study Resources</a:t>
            </a:r>
            <a:r>
              <a:rPr lang="en-US" sz="3000" dirty="0"/>
              <a:t> blueletterbible.org</a:t>
            </a:r>
          </a:p>
          <a:p>
            <a:r>
              <a:rPr lang="en-US" sz="3000" u="sng" dirty="0"/>
              <a:t>Names of God, Part 1, 2, and 3   </a:t>
            </a:r>
            <a:r>
              <a:rPr lang="en-US" sz="3000" dirty="0"/>
              <a:t>Yvonne Pratt 2022, Internet</a:t>
            </a:r>
          </a:p>
          <a:p>
            <a:pPr marL="0" indent="0">
              <a:buNone/>
            </a:pPr>
            <a:endParaRPr lang="en-US" sz="3000" dirty="0"/>
          </a:p>
        </p:txBody>
      </p:sp>
    </p:spTree>
    <p:extLst>
      <p:ext uri="{BB962C8B-B14F-4D97-AF65-F5344CB8AC3E}">
        <p14:creationId xmlns:p14="http://schemas.microsoft.com/office/powerpoint/2010/main" val="3412224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A111A-CA0E-61FA-A857-666A3A50AEE8}"/>
              </a:ext>
            </a:extLst>
          </p:cNvPr>
          <p:cNvSpPr>
            <a:spLocks noGrp="1"/>
          </p:cNvSpPr>
          <p:nvPr>
            <p:ph type="title"/>
          </p:nvPr>
        </p:nvSpPr>
        <p:spPr/>
        <p:txBody>
          <a:bodyPr/>
          <a:lstStyle/>
          <a:p>
            <a:pPr algn="ctr"/>
            <a:r>
              <a:rPr lang="en-US" dirty="0"/>
              <a:t> </a:t>
            </a:r>
            <a:r>
              <a:rPr lang="en-US" b="1" dirty="0"/>
              <a:t>RECAP OF PART 1</a:t>
            </a:r>
          </a:p>
        </p:txBody>
      </p:sp>
      <p:sp>
        <p:nvSpPr>
          <p:cNvPr id="3" name="Content Placeholder 2">
            <a:extLst>
              <a:ext uri="{FF2B5EF4-FFF2-40B4-BE49-F238E27FC236}">
                <a16:creationId xmlns:a16="http://schemas.microsoft.com/office/drawing/2014/main" id="{9BA68227-EDC4-17FB-BCA4-CC06457E4D05}"/>
              </a:ext>
            </a:extLst>
          </p:cNvPr>
          <p:cNvSpPr>
            <a:spLocks noGrp="1"/>
          </p:cNvSpPr>
          <p:nvPr>
            <p:ph idx="1"/>
          </p:nvPr>
        </p:nvSpPr>
        <p:spPr/>
        <p:txBody>
          <a:bodyPr>
            <a:normAutofit fontScale="85000" lnSpcReduction="20000"/>
          </a:bodyPr>
          <a:lstStyle/>
          <a:p>
            <a:r>
              <a:rPr lang="en-US" sz="3500" dirty="0"/>
              <a:t>Yahweh (yah-weh) is the personal name of God and is used over 6000 times in the Old Testament.</a:t>
            </a:r>
          </a:p>
          <a:p>
            <a:r>
              <a:rPr lang="en-US" sz="3500" dirty="0"/>
              <a:t>Psalm 148:13 REV  “Let them praise the name of Yahweh, for his name alone is exalted. His splendor is above the earth and the heavens.”</a:t>
            </a:r>
          </a:p>
          <a:p>
            <a:r>
              <a:rPr lang="en-US" sz="3500" dirty="0"/>
              <a:t>Adonay (ad-o-noy) is a title used 434 times in the Old Testament and means Lord, Master.</a:t>
            </a:r>
          </a:p>
          <a:p>
            <a:r>
              <a:rPr lang="en-US" sz="3500" dirty="0"/>
              <a:t>El, (L) a title, means God or god because it can be used of idols and is used 250 times in the OT.</a:t>
            </a:r>
          </a:p>
          <a:p>
            <a:r>
              <a:rPr lang="en-US" sz="3500" dirty="0"/>
              <a:t>Elohim (el-o-heem) is the plural form of El, a title used 2,570  &amp; refers to Yahweh as Creator, Preserver, the Strong and Mighty.</a:t>
            </a:r>
          </a:p>
          <a:p>
            <a:pPr marL="0" indent="0">
              <a:buNone/>
            </a:pPr>
            <a:endParaRPr lang="en-US" dirty="0"/>
          </a:p>
          <a:p>
            <a:endParaRPr lang="en-US" dirty="0"/>
          </a:p>
        </p:txBody>
      </p:sp>
    </p:spTree>
    <p:extLst>
      <p:ext uri="{BB962C8B-B14F-4D97-AF65-F5344CB8AC3E}">
        <p14:creationId xmlns:p14="http://schemas.microsoft.com/office/powerpoint/2010/main" val="135872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0AE77-F5E1-912A-E51F-5BBC88562E90}"/>
              </a:ext>
            </a:extLst>
          </p:cNvPr>
          <p:cNvSpPr>
            <a:spLocks noGrp="1"/>
          </p:cNvSpPr>
          <p:nvPr>
            <p:ph type="title"/>
          </p:nvPr>
        </p:nvSpPr>
        <p:spPr/>
        <p:txBody>
          <a:bodyPr/>
          <a:lstStyle/>
          <a:p>
            <a:pPr algn="ctr"/>
            <a:r>
              <a:rPr lang="en-US" b="1" dirty="0"/>
              <a:t>RECAP OF PART 1</a:t>
            </a:r>
          </a:p>
        </p:txBody>
      </p:sp>
      <p:sp>
        <p:nvSpPr>
          <p:cNvPr id="3" name="Content Placeholder 2">
            <a:extLst>
              <a:ext uri="{FF2B5EF4-FFF2-40B4-BE49-F238E27FC236}">
                <a16:creationId xmlns:a16="http://schemas.microsoft.com/office/drawing/2014/main" id="{807033E6-BA42-ACA9-734E-D2C1D766DD14}"/>
              </a:ext>
            </a:extLst>
          </p:cNvPr>
          <p:cNvSpPr>
            <a:spLocks noGrp="1"/>
          </p:cNvSpPr>
          <p:nvPr>
            <p:ph idx="1"/>
          </p:nvPr>
        </p:nvSpPr>
        <p:spPr/>
        <p:txBody>
          <a:bodyPr/>
          <a:lstStyle/>
          <a:p>
            <a:r>
              <a:rPr lang="en-US" dirty="0"/>
              <a:t>El Shaddai (el shad-di), a title, is used 48 times in the Old Testament and means “the one of the mountains.”</a:t>
            </a:r>
          </a:p>
          <a:p>
            <a:r>
              <a:rPr lang="en-US" dirty="0"/>
              <a:t>Abraham sacrificed Isaac on Mount Moriah.</a:t>
            </a:r>
          </a:p>
          <a:p>
            <a:r>
              <a:rPr lang="en-US" dirty="0"/>
              <a:t>The 10 Commandments were given on Mount Sinai.</a:t>
            </a:r>
          </a:p>
          <a:p>
            <a:r>
              <a:rPr lang="en-US" dirty="0"/>
              <a:t>The temple was built on Mount Moriah in Jerusalem.</a:t>
            </a:r>
          </a:p>
          <a:p>
            <a:r>
              <a:rPr lang="en-US" dirty="0"/>
              <a:t>Jesus prayed in the garden of Gethsemane on the Mount of Olives, part of Mount Moriah.</a:t>
            </a:r>
          </a:p>
          <a:p>
            <a:r>
              <a:rPr lang="en-US" dirty="0"/>
              <a:t>In the future, Jesus will return to the Mount of Olives and the mountain will split in two (Zechariah 14:4).</a:t>
            </a:r>
          </a:p>
          <a:p>
            <a:endParaRPr lang="en-US" dirty="0"/>
          </a:p>
          <a:p>
            <a:endParaRPr lang="en-US" dirty="0"/>
          </a:p>
        </p:txBody>
      </p:sp>
    </p:spTree>
    <p:extLst>
      <p:ext uri="{BB962C8B-B14F-4D97-AF65-F5344CB8AC3E}">
        <p14:creationId xmlns:p14="http://schemas.microsoft.com/office/powerpoint/2010/main" val="205774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25D7-2B72-D55E-F863-BBB61CBA521D}"/>
              </a:ext>
            </a:extLst>
          </p:cNvPr>
          <p:cNvSpPr>
            <a:spLocks noGrp="1"/>
          </p:cNvSpPr>
          <p:nvPr>
            <p:ph type="title"/>
          </p:nvPr>
        </p:nvSpPr>
        <p:spPr/>
        <p:txBody>
          <a:bodyPr/>
          <a:lstStyle/>
          <a:p>
            <a:pPr algn="ctr"/>
            <a:r>
              <a:rPr lang="en-US" b="1" dirty="0"/>
              <a:t>RECAP OF PART 1</a:t>
            </a:r>
          </a:p>
        </p:txBody>
      </p:sp>
      <p:sp>
        <p:nvSpPr>
          <p:cNvPr id="3" name="Content Placeholder 2">
            <a:extLst>
              <a:ext uri="{FF2B5EF4-FFF2-40B4-BE49-F238E27FC236}">
                <a16:creationId xmlns:a16="http://schemas.microsoft.com/office/drawing/2014/main" id="{4BDC0858-2138-A62A-8BE5-4CB17CA16A94}"/>
              </a:ext>
            </a:extLst>
          </p:cNvPr>
          <p:cNvSpPr>
            <a:spLocks noGrp="1"/>
          </p:cNvSpPr>
          <p:nvPr>
            <p:ph idx="1"/>
          </p:nvPr>
        </p:nvSpPr>
        <p:spPr/>
        <p:txBody>
          <a:bodyPr/>
          <a:lstStyle/>
          <a:p>
            <a:r>
              <a:rPr lang="en-US" dirty="0"/>
              <a:t>Yahweh Yireh (Yah-weh yi-reh) is a title meaning Yahweh sees and will provide. It is used once in the Old Testament.</a:t>
            </a:r>
          </a:p>
          <a:p>
            <a:r>
              <a:rPr lang="en-US" dirty="0"/>
              <a:t>Yireh means “to see” or “to provide” or “to foresee” when used of a prophet.  Some commentator say “Jehovah Jireh.”</a:t>
            </a:r>
          </a:p>
          <a:p>
            <a:r>
              <a:rPr lang="en-US" dirty="0"/>
              <a:t>Used in Genesis 22:1-12.</a:t>
            </a:r>
          </a:p>
          <a:p>
            <a:r>
              <a:rPr lang="en-US" dirty="0"/>
              <a:t>The context is the willing father, Abraham, sacrificing his willing son, Isaac.</a:t>
            </a:r>
          </a:p>
          <a:p>
            <a:r>
              <a:rPr lang="en-US" dirty="0"/>
              <a:t>This is a prophetic foreshadowing of the willing Father, Yahweh, sacrificing his willing son, Jesus (Yeshua)</a:t>
            </a:r>
          </a:p>
        </p:txBody>
      </p:sp>
    </p:spTree>
    <p:extLst>
      <p:ext uri="{BB962C8B-B14F-4D97-AF65-F5344CB8AC3E}">
        <p14:creationId xmlns:p14="http://schemas.microsoft.com/office/powerpoint/2010/main" val="421488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ADC56-F10E-BDD8-D696-284D8B6E34D1}"/>
              </a:ext>
            </a:extLst>
          </p:cNvPr>
          <p:cNvSpPr>
            <a:spLocks noGrp="1"/>
          </p:cNvSpPr>
          <p:nvPr>
            <p:ph type="title"/>
          </p:nvPr>
        </p:nvSpPr>
        <p:spPr/>
        <p:txBody>
          <a:bodyPr/>
          <a:lstStyle/>
          <a:p>
            <a:pPr algn="ctr"/>
            <a:r>
              <a:rPr lang="en-US" b="1" dirty="0"/>
              <a:t>RECAP OF PART 1</a:t>
            </a:r>
          </a:p>
        </p:txBody>
      </p:sp>
      <p:sp>
        <p:nvSpPr>
          <p:cNvPr id="3" name="Content Placeholder 2">
            <a:extLst>
              <a:ext uri="{FF2B5EF4-FFF2-40B4-BE49-F238E27FC236}">
                <a16:creationId xmlns:a16="http://schemas.microsoft.com/office/drawing/2014/main" id="{73E468E1-D228-D05B-A824-583E98A96135}"/>
              </a:ext>
            </a:extLst>
          </p:cNvPr>
          <p:cNvSpPr>
            <a:spLocks noGrp="1"/>
          </p:cNvSpPr>
          <p:nvPr>
            <p:ph idx="1"/>
          </p:nvPr>
        </p:nvSpPr>
        <p:spPr/>
        <p:txBody>
          <a:bodyPr/>
          <a:lstStyle/>
          <a:p>
            <a:r>
              <a:rPr lang="en-US" dirty="0"/>
              <a:t>It’s noteworthy that the word “Father” is used of God only 15 times in the Old Testament. Our Jesus refers to God as Father 189 times in the Gospels!</a:t>
            </a:r>
          </a:p>
          <a:p>
            <a:r>
              <a:rPr lang="en-US" dirty="0"/>
              <a:t>Jesus role modeled prayer, the “Our Father,” in Matthew 6:9-13.</a:t>
            </a:r>
          </a:p>
          <a:p>
            <a:r>
              <a:rPr lang="en-US" dirty="0"/>
              <a:t>Our Jesus is Yahweh’s ultimate provision and Jesus made the ultimate sacrifice on the Mount of Olives, fully trusting his Father to raise him from the dead.</a:t>
            </a:r>
          </a:p>
          <a:p>
            <a:r>
              <a:rPr lang="en-US" dirty="0"/>
              <a:t>Jesus’s sacrifice initiated the New Covenant.</a:t>
            </a:r>
          </a:p>
          <a:p>
            <a:endParaRPr lang="en-US" dirty="0"/>
          </a:p>
        </p:txBody>
      </p:sp>
    </p:spTree>
    <p:extLst>
      <p:ext uri="{BB962C8B-B14F-4D97-AF65-F5344CB8AC3E}">
        <p14:creationId xmlns:p14="http://schemas.microsoft.com/office/powerpoint/2010/main" val="53692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C2F8-8CEF-E51A-8F47-B910406EFFFC}"/>
              </a:ext>
            </a:extLst>
          </p:cNvPr>
          <p:cNvSpPr>
            <a:spLocks noGrp="1"/>
          </p:cNvSpPr>
          <p:nvPr>
            <p:ph type="title"/>
          </p:nvPr>
        </p:nvSpPr>
        <p:spPr/>
        <p:txBody>
          <a:bodyPr/>
          <a:lstStyle/>
          <a:p>
            <a:pPr algn="ctr"/>
            <a:r>
              <a:rPr lang="en-US" b="1" dirty="0"/>
              <a:t>YAHWEH ROHI </a:t>
            </a:r>
            <a:r>
              <a:rPr lang="en-US" dirty="0"/>
              <a:t>(ya-way row hi)</a:t>
            </a:r>
          </a:p>
        </p:txBody>
      </p:sp>
      <p:sp>
        <p:nvSpPr>
          <p:cNvPr id="3" name="Content Placeholder 2">
            <a:extLst>
              <a:ext uri="{FF2B5EF4-FFF2-40B4-BE49-F238E27FC236}">
                <a16:creationId xmlns:a16="http://schemas.microsoft.com/office/drawing/2014/main" id="{0A3FF1EF-192D-DCF9-8573-296D7EF29519}"/>
              </a:ext>
            </a:extLst>
          </p:cNvPr>
          <p:cNvSpPr>
            <a:spLocks noGrp="1"/>
          </p:cNvSpPr>
          <p:nvPr>
            <p:ph idx="1"/>
          </p:nvPr>
        </p:nvSpPr>
        <p:spPr>
          <a:xfrm>
            <a:off x="838200" y="1690688"/>
            <a:ext cx="10515600" cy="5330142"/>
          </a:xfrm>
        </p:spPr>
        <p:txBody>
          <a:bodyPr>
            <a:normAutofit lnSpcReduction="10000"/>
          </a:bodyPr>
          <a:lstStyle/>
          <a:p>
            <a:r>
              <a:rPr lang="en-US" dirty="0"/>
              <a:t>Yahweh Our Shepherd, a title meaning He who guides, protects, and comforts.</a:t>
            </a:r>
          </a:p>
          <a:p>
            <a:r>
              <a:rPr lang="en-US" dirty="0"/>
              <a:t>Some commentators say Jehovah Rohi.</a:t>
            </a:r>
          </a:p>
          <a:p>
            <a:r>
              <a:rPr lang="en-US" dirty="0"/>
              <a:t>Used 3 times, First usage:</a:t>
            </a:r>
          </a:p>
          <a:p>
            <a:r>
              <a:rPr lang="en-US" dirty="0"/>
              <a:t>Psalm 23:1-6 REV “</a:t>
            </a:r>
            <a:r>
              <a:rPr lang="en-US" b="1" dirty="0"/>
              <a:t>Yahweh is my shepherd</a:t>
            </a:r>
            <a:r>
              <a:rPr lang="en-US" dirty="0"/>
              <a:t>, I will not lack. He makes me lie down in green pastures. He leads me beside still waters. He restores my soul. He guides me in the paths of righteousness for his </a:t>
            </a:r>
            <a:r>
              <a:rPr lang="en-US" u="sng" dirty="0"/>
              <a:t>name’s sake</a:t>
            </a:r>
            <a:r>
              <a:rPr lang="en-US" dirty="0"/>
              <a:t>. Even though I walk through the valley of the shadow of death, I will fear no evil, for you are with me.  Your rod and your staff, they comfort me. You prepare a table before me in the presence of my enemies. You anoint my head with oil. My cup runs over. Surely goodness and </a:t>
            </a:r>
            <a:r>
              <a:rPr lang="en-US" u="sng" dirty="0"/>
              <a:t>covenant faithfulness </a:t>
            </a:r>
            <a:r>
              <a:rPr lang="en-US" dirty="0"/>
              <a:t>will pursue me all the days of my life, and I will dwell in Yahweh’s house for my length of days.”</a:t>
            </a:r>
          </a:p>
        </p:txBody>
      </p:sp>
    </p:spTree>
    <p:extLst>
      <p:ext uri="{BB962C8B-B14F-4D97-AF65-F5344CB8AC3E}">
        <p14:creationId xmlns:p14="http://schemas.microsoft.com/office/powerpoint/2010/main" val="105932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40056-3C9B-ABD5-4D70-C965F2243B9B}"/>
              </a:ext>
            </a:extLst>
          </p:cNvPr>
          <p:cNvSpPr>
            <a:spLocks noGrp="1"/>
          </p:cNvSpPr>
          <p:nvPr>
            <p:ph type="title"/>
          </p:nvPr>
        </p:nvSpPr>
        <p:spPr/>
        <p:txBody>
          <a:bodyPr/>
          <a:lstStyle/>
          <a:p>
            <a:pPr algn="ctr"/>
            <a:r>
              <a:rPr lang="en-US" b="1" dirty="0"/>
              <a:t>JESUS OUR GOOD SHEPHERD</a:t>
            </a:r>
          </a:p>
        </p:txBody>
      </p:sp>
      <p:sp>
        <p:nvSpPr>
          <p:cNvPr id="3" name="Content Placeholder 2">
            <a:extLst>
              <a:ext uri="{FF2B5EF4-FFF2-40B4-BE49-F238E27FC236}">
                <a16:creationId xmlns:a16="http://schemas.microsoft.com/office/drawing/2014/main" id="{77CA5F66-94F7-AA19-E10B-FD16838A9412}"/>
              </a:ext>
            </a:extLst>
          </p:cNvPr>
          <p:cNvSpPr>
            <a:spLocks noGrp="1"/>
          </p:cNvSpPr>
          <p:nvPr>
            <p:ph idx="1"/>
          </p:nvPr>
        </p:nvSpPr>
        <p:spPr/>
        <p:txBody>
          <a:bodyPr>
            <a:noAutofit/>
          </a:bodyPr>
          <a:lstStyle/>
          <a:p>
            <a:r>
              <a:rPr lang="en-US" sz="3200" dirty="0"/>
              <a:t>John 10:11 REV  “I am the good shepherd. The good shepherd lays down his life for the sheep.”</a:t>
            </a:r>
          </a:p>
          <a:p>
            <a:r>
              <a:rPr lang="en-US" sz="3200" dirty="0"/>
              <a:t>John 10:14-16 REV  “I am the good shepherd. And I know my own and my own know me just as the </a:t>
            </a:r>
            <a:r>
              <a:rPr lang="en-US" sz="3200" u="sng" dirty="0"/>
              <a:t>Father</a:t>
            </a:r>
            <a:r>
              <a:rPr lang="en-US" sz="3200" dirty="0"/>
              <a:t> knows me and I know the</a:t>
            </a:r>
            <a:r>
              <a:rPr lang="en-US" sz="3200" i="1" dirty="0"/>
              <a:t> Father</a:t>
            </a:r>
            <a:r>
              <a:rPr lang="en-US" sz="3200" dirty="0"/>
              <a:t>; and I lay down my life for the sheep. And I have other sheep that are not of this fold. I must bring them also, and they will listen to my voice. And there will be one flock </a:t>
            </a:r>
            <a:r>
              <a:rPr lang="en-US" sz="3200" i="1" dirty="0"/>
              <a:t>with</a:t>
            </a:r>
            <a:r>
              <a:rPr lang="en-US" sz="3200" dirty="0"/>
              <a:t> one shepherd.”</a:t>
            </a:r>
          </a:p>
          <a:p>
            <a:r>
              <a:rPr lang="en-US" sz="3200" dirty="0"/>
              <a:t>A foreshadowing of Jews and Gentiles becoming One Body.</a:t>
            </a:r>
          </a:p>
        </p:txBody>
      </p:sp>
    </p:spTree>
    <p:extLst>
      <p:ext uri="{BB962C8B-B14F-4D97-AF65-F5344CB8AC3E}">
        <p14:creationId xmlns:p14="http://schemas.microsoft.com/office/powerpoint/2010/main" val="198040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325C-4C1B-A47A-B695-1DA8C8DC9816}"/>
              </a:ext>
            </a:extLst>
          </p:cNvPr>
          <p:cNvSpPr>
            <a:spLocks noGrp="1"/>
          </p:cNvSpPr>
          <p:nvPr>
            <p:ph type="title"/>
          </p:nvPr>
        </p:nvSpPr>
        <p:spPr/>
        <p:txBody>
          <a:bodyPr/>
          <a:lstStyle/>
          <a:p>
            <a:pPr algn="ctr"/>
            <a:r>
              <a:rPr lang="en-US" b="1" dirty="0"/>
              <a:t>JESUS OUR GOOD SHEPHERD</a:t>
            </a:r>
          </a:p>
        </p:txBody>
      </p:sp>
      <p:sp>
        <p:nvSpPr>
          <p:cNvPr id="3" name="Content Placeholder 2">
            <a:extLst>
              <a:ext uri="{FF2B5EF4-FFF2-40B4-BE49-F238E27FC236}">
                <a16:creationId xmlns:a16="http://schemas.microsoft.com/office/drawing/2014/main" id="{382C4862-259C-5F94-5517-59DCBE809CEC}"/>
              </a:ext>
            </a:extLst>
          </p:cNvPr>
          <p:cNvSpPr>
            <a:spLocks noGrp="1"/>
          </p:cNvSpPr>
          <p:nvPr>
            <p:ph idx="1"/>
          </p:nvPr>
        </p:nvSpPr>
        <p:spPr/>
        <p:txBody>
          <a:bodyPr>
            <a:normAutofit/>
          </a:bodyPr>
          <a:lstStyle/>
          <a:p>
            <a:r>
              <a:rPr lang="en-US" sz="4000" dirty="0"/>
              <a:t>John 10:17-18 REV  “This is the reason the </a:t>
            </a:r>
            <a:r>
              <a:rPr lang="en-US" sz="4000" u="sng" dirty="0"/>
              <a:t>Father</a:t>
            </a:r>
            <a:r>
              <a:rPr lang="en-US" sz="4000" dirty="0"/>
              <a:t> loves me: because I lay down my life in order that I can receive it again. No one takes it away from me, but I lay it down on my own. I have the authority to lay it down and I have the authority to receive it again. This commandment I received from my </a:t>
            </a:r>
            <a:r>
              <a:rPr lang="en-US" sz="4000" u="sng" dirty="0"/>
              <a:t>Father</a:t>
            </a:r>
            <a:r>
              <a:rPr lang="en-US" sz="4000" dirty="0"/>
              <a:t>.”</a:t>
            </a:r>
            <a:endParaRPr lang="en-US" sz="3200" dirty="0"/>
          </a:p>
        </p:txBody>
      </p:sp>
    </p:spTree>
    <p:extLst>
      <p:ext uri="{BB962C8B-B14F-4D97-AF65-F5344CB8AC3E}">
        <p14:creationId xmlns:p14="http://schemas.microsoft.com/office/powerpoint/2010/main" val="1969792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21213</TotalTime>
  <Words>3096</Words>
  <Application>Microsoft Macintosh PowerPoint</Application>
  <PresentationFormat>Widescreen</PresentationFormat>
  <Paragraphs>102</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WHAT’S IN A NAME?   A LOOK AT OUR HEAVENLY FATHER’S PLAN OF REDEMPTION AS REVEALED IN OLD AND NEW TESTAMENT NAMES AND TITLES  PART 2</vt:lpstr>
      <vt:lpstr>RECAP OF PART 1</vt:lpstr>
      <vt:lpstr> RECAP OF PART 1</vt:lpstr>
      <vt:lpstr>RECAP OF PART 1</vt:lpstr>
      <vt:lpstr>RECAP OF PART 1</vt:lpstr>
      <vt:lpstr>RECAP OF PART 1</vt:lpstr>
      <vt:lpstr>YAHWEH ROHI (ya-way row hi)</vt:lpstr>
      <vt:lpstr>JESUS OUR GOOD SHEPHERD</vt:lpstr>
      <vt:lpstr>JESUS OUR GOOD SHEPHERD</vt:lpstr>
      <vt:lpstr>YAHWEH ROHI OUR GOOD SHEPHERD PROVIDES JESUS THE FINAL PASSOVER LAMB</vt:lpstr>
      <vt:lpstr>JESUS INSTITUTES A NEW COVENANT</vt:lpstr>
      <vt:lpstr>JESUS INSTITUTES A NEW COVENANT</vt:lpstr>
      <vt:lpstr>JESUS IS OUR GOOD SHEPHERD  AND THE FINAL PASSOVER LAMB</vt:lpstr>
      <vt:lpstr>JESUS IS OUR GOOD SHEPHERD,  THE FINAL PASSOVER LAMB</vt:lpstr>
      <vt:lpstr>JESUS IS OUR GOOD SHEPHERD,  THE FINAL PASSOVER LAMB</vt:lpstr>
      <vt:lpstr>NEW COVENANT, INTIMACY  WITH FATHER AND FAMILY</vt:lpstr>
      <vt:lpstr>  JESUS EMPHASIZES YAHWEH AS FATHER </vt:lpstr>
      <vt:lpstr>YAHWEH MEKODDISHKEM  (Me-ka-desh’-kem)</vt:lpstr>
      <vt:lpstr>YAHWEH’S HOLY DAY</vt:lpstr>
      <vt:lpstr>SABBATH REST IS RESTORATIVE AND KEEPS US WHOLE AND “HOLY-MINDED”</vt:lpstr>
      <vt:lpstr>YAHWEH MEKODDISHKEM MAKES US HOLY</vt:lpstr>
      <vt:lpstr>YAHWEH MEKODDISHKEM MAKES US HOLY</vt:lpstr>
      <vt:lpstr>YAHWEH MEKODDISHKEM MAKES US HOLY</vt:lpstr>
      <vt:lpstr>YAHWEH MEKODDESHKEM SETS US APART</vt:lpstr>
      <vt:lpstr>WE ARE SET APART TO DO GOOD WORKS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2</dc:title>
  <dc:creator>karen theisen</dc:creator>
  <cp:lastModifiedBy>karen theisen</cp:lastModifiedBy>
  <cp:revision>11</cp:revision>
  <dcterms:created xsi:type="dcterms:W3CDTF">2024-06-20T15:22:30Z</dcterms:created>
  <dcterms:modified xsi:type="dcterms:W3CDTF">2024-07-07T04:43:49Z</dcterms:modified>
</cp:coreProperties>
</file>