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70" r:id="rId4"/>
    <p:sldId id="272" r:id="rId5"/>
    <p:sldId id="264" r:id="rId6"/>
    <p:sldId id="265" r:id="rId7"/>
    <p:sldId id="268" r:id="rId8"/>
    <p:sldId id="266" r:id="rId9"/>
    <p:sldId id="271" r:id="rId10"/>
    <p:sldId id="258" r:id="rId11"/>
    <p:sldId id="259" r:id="rId12"/>
    <p:sldId id="261" r:id="rId13"/>
    <p:sldId id="274" r:id="rId14"/>
    <p:sldId id="262" r:id="rId15"/>
    <p:sldId id="273" r:id="rId16"/>
    <p:sldId id="267" r:id="rId17"/>
    <p:sldId id="280" r:id="rId18"/>
    <p:sldId id="282" r:id="rId19"/>
    <p:sldId id="281" r:id="rId20"/>
    <p:sldId id="275"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5"/>
  </p:normalViewPr>
  <p:slideViewPr>
    <p:cSldViewPr snapToGrid="0">
      <p:cViewPr varScale="1">
        <p:scale>
          <a:sx n="90" d="100"/>
          <a:sy n="90" d="100"/>
        </p:scale>
        <p:origin x="232"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B00DE6-BEAF-4E41-B460-53F9A087310B}" type="datetimeFigureOut">
              <a:rPr lang="en-US" smtClean="0"/>
              <a:t>6/14/24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C6BD40-8616-E644-8AEC-56CE7F421485}" type="slidenum">
              <a:rPr lang="en-US" smtClean="0"/>
              <a:t>‹#›</a:t>
            </a:fld>
            <a:endParaRPr lang="en-US" dirty="0"/>
          </a:p>
        </p:txBody>
      </p:sp>
    </p:spTree>
    <p:extLst>
      <p:ext uri="{BB962C8B-B14F-4D97-AF65-F5344CB8AC3E}">
        <p14:creationId xmlns:p14="http://schemas.microsoft.com/office/powerpoint/2010/main" val="1275622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C6BD40-8616-E644-8AEC-56CE7F421485}" type="slidenum">
              <a:rPr lang="en-US" smtClean="0"/>
              <a:t>16</a:t>
            </a:fld>
            <a:endParaRPr lang="en-US" dirty="0"/>
          </a:p>
        </p:txBody>
      </p:sp>
    </p:spTree>
    <p:extLst>
      <p:ext uri="{BB962C8B-B14F-4D97-AF65-F5344CB8AC3E}">
        <p14:creationId xmlns:p14="http://schemas.microsoft.com/office/powerpoint/2010/main" val="3204208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496CA-CD76-3A82-20E9-B4BE0DAA81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9FD095-CA72-4B03-4011-E2ECF63ADA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EF7E47-6A48-F7A1-C4C9-00A00BFB76A2}"/>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5" name="Footer Placeholder 4">
            <a:extLst>
              <a:ext uri="{FF2B5EF4-FFF2-40B4-BE49-F238E27FC236}">
                <a16:creationId xmlns:a16="http://schemas.microsoft.com/office/drawing/2014/main" id="{D5F6DA77-B1D4-94CB-8D19-8E0D9AE3F8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94364E-462E-7FFE-58E4-DC19E4082524}"/>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253254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46CA-B383-15AB-D878-49E114CE11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28EE31-70B5-10F1-7465-E15DD10350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6B49F-9937-D0AA-A2E4-5882E03870C4}"/>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5" name="Footer Placeholder 4">
            <a:extLst>
              <a:ext uri="{FF2B5EF4-FFF2-40B4-BE49-F238E27FC236}">
                <a16:creationId xmlns:a16="http://schemas.microsoft.com/office/drawing/2014/main" id="{905910B0-7039-3EC3-770F-7088089F2D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EFDC891-8F62-4EBA-C433-6463B6175470}"/>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2621173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7A93DD-9E96-92EA-4957-9E97E3A949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5A756D-3C7C-8D73-2961-1BBBDC0244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5E5444-4C47-5BCC-3177-66683F6FAFAC}"/>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5" name="Footer Placeholder 4">
            <a:extLst>
              <a:ext uri="{FF2B5EF4-FFF2-40B4-BE49-F238E27FC236}">
                <a16:creationId xmlns:a16="http://schemas.microsoft.com/office/drawing/2014/main" id="{756FA8B2-69BC-BBF3-C351-BE6E1456BB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EA18A1-8197-9B48-E90B-CB14D9BEC778}"/>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221057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F062A-0C36-D259-0A6E-2B09C84754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6773C8-02A2-AE7F-1570-0CC8A95793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3AB8D4-2B7E-3C1C-503E-DA51BDFA9E9D}"/>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5" name="Footer Placeholder 4">
            <a:extLst>
              <a:ext uri="{FF2B5EF4-FFF2-40B4-BE49-F238E27FC236}">
                <a16:creationId xmlns:a16="http://schemas.microsoft.com/office/drawing/2014/main" id="{CEFCEB39-E40D-1F33-719F-EC8F279109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7603E1-15A8-0989-8D17-BABBC964CB6F}"/>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254503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AB49D-9B8B-8426-87E3-C28BC773FF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DB492F-4731-CBC0-2299-C526992D74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D3B8FF-BB75-42DE-8EF1-4FC818284B75}"/>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5" name="Footer Placeholder 4">
            <a:extLst>
              <a:ext uri="{FF2B5EF4-FFF2-40B4-BE49-F238E27FC236}">
                <a16:creationId xmlns:a16="http://schemas.microsoft.com/office/drawing/2014/main" id="{B7DDE21B-00D3-441C-E27A-9898054353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1A757A-272D-F6B1-F72E-8D411C7679A5}"/>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80037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A3BC5-39A2-2424-E962-64BB9031FE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21C6B5-8744-6EF3-3931-59F9A8919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283E06-3622-7B2D-1B6A-0BD214B437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FC7A91-D9C0-7B69-79CC-4C89EA63B0FA}"/>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6" name="Footer Placeholder 5">
            <a:extLst>
              <a:ext uri="{FF2B5EF4-FFF2-40B4-BE49-F238E27FC236}">
                <a16:creationId xmlns:a16="http://schemas.microsoft.com/office/drawing/2014/main" id="{1838827E-0E99-AAA3-D114-08F104FFE3F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040966-BCED-9DCC-D900-C0EEDD49A94C}"/>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283924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4B13C-05CE-5C51-0DE5-08B4711F58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BE3C7D9-D13F-A282-177A-906D497062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69732E-754A-BA71-00C9-B95D414A3D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DC933D-6202-5311-2017-FADDDD7F93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07F658-3BB8-1FA8-5129-17550B491D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819D38-8641-E40E-787F-C9FD23D2C695}"/>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8" name="Footer Placeholder 7">
            <a:extLst>
              <a:ext uri="{FF2B5EF4-FFF2-40B4-BE49-F238E27FC236}">
                <a16:creationId xmlns:a16="http://schemas.microsoft.com/office/drawing/2014/main" id="{BAA83C43-86BA-C361-FC5B-5A729A0635C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67086D2-8B4E-3BE9-4F76-2234BF227F4B}"/>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1774000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90FD-6655-D417-F383-0E95EB2A0C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3F3280-5B71-7BB4-0CE6-DC7098DA0A62}"/>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4" name="Footer Placeholder 3">
            <a:extLst>
              <a:ext uri="{FF2B5EF4-FFF2-40B4-BE49-F238E27FC236}">
                <a16:creationId xmlns:a16="http://schemas.microsoft.com/office/drawing/2014/main" id="{9BFBDBC0-4504-DD36-4EDA-8B3EF79962A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7578D0F-787A-A6C4-D31B-4F97A11ABB26}"/>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146688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197D67-FFF9-0B6A-DF5F-D9A2BE82F4F7}"/>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3" name="Footer Placeholder 2">
            <a:extLst>
              <a:ext uri="{FF2B5EF4-FFF2-40B4-BE49-F238E27FC236}">
                <a16:creationId xmlns:a16="http://schemas.microsoft.com/office/drawing/2014/main" id="{788F56E6-546B-25E6-CE16-704107BC835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08B44D-4974-2F96-7650-DF782B27962E}"/>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150021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1504-9CE1-C2CB-4100-5A504D1C9D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5A4B30-81F9-6CF8-79EE-5CCA897DDC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5E32E5-5956-8A31-1BB1-901044AB92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7B08FF-C549-83F7-0021-AF1A21880936}"/>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6" name="Footer Placeholder 5">
            <a:extLst>
              <a:ext uri="{FF2B5EF4-FFF2-40B4-BE49-F238E27FC236}">
                <a16:creationId xmlns:a16="http://schemas.microsoft.com/office/drawing/2014/main" id="{ADD33852-F798-96EF-A04C-5F04E3EB86E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9BA8095-2846-74D1-2A32-0F73EF2B3CF8}"/>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1690927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686B7-4DDD-420F-2B85-F2002218CF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B65217-B0F3-1923-7FDE-0B16CA434F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8DCB71E-8B87-F356-441E-6764FBCF74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310120-56F1-1C4F-E2AB-CA7BA453DB37}"/>
              </a:ext>
            </a:extLst>
          </p:cNvPr>
          <p:cNvSpPr>
            <a:spLocks noGrp="1"/>
          </p:cNvSpPr>
          <p:nvPr>
            <p:ph type="dt" sz="half" idx="10"/>
          </p:nvPr>
        </p:nvSpPr>
        <p:spPr/>
        <p:txBody>
          <a:bodyPr/>
          <a:lstStyle/>
          <a:p>
            <a:fld id="{5EEE379E-E82A-3F41-9BF8-2A89FCD6F699}" type="datetimeFigureOut">
              <a:rPr lang="en-US" smtClean="0"/>
              <a:t>6/14/24</a:t>
            </a:fld>
            <a:endParaRPr lang="en-US" dirty="0"/>
          </a:p>
        </p:txBody>
      </p:sp>
      <p:sp>
        <p:nvSpPr>
          <p:cNvPr id="6" name="Footer Placeholder 5">
            <a:extLst>
              <a:ext uri="{FF2B5EF4-FFF2-40B4-BE49-F238E27FC236}">
                <a16:creationId xmlns:a16="http://schemas.microsoft.com/office/drawing/2014/main" id="{DE17689E-2069-B4FB-9C38-136B7D0FEF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2516F-AED2-25EA-A19C-4E52A162475C}"/>
              </a:ext>
            </a:extLst>
          </p:cNvPr>
          <p:cNvSpPr>
            <a:spLocks noGrp="1"/>
          </p:cNvSpPr>
          <p:nvPr>
            <p:ph type="sldNum" sz="quarter" idx="12"/>
          </p:nvPr>
        </p:nvSpPr>
        <p:spPr/>
        <p:txBody>
          <a:bodyPr/>
          <a:lstStyle/>
          <a:p>
            <a:fld id="{042D8E12-B5FF-D846-AC5C-57CB62991075}" type="slidenum">
              <a:rPr lang="en-US" smtClean="0"/>
              <a:t>‹#›</a:t>
            </a:fld>
            <a:endParaRPr lang="en-US" dirty="0"/>
          </a:p>
        </p:txBody>
      </p:sp>
    </p:spTree>
    <p:extLst>
      <p:ext uri="{BB962C8B-B14F-4D97-AF65-F5344CB8AC3E}">
        <p14:creationId xmlns:p14="http://schemas.microsoft.com/office/powerpoint/2010/main" val="1441499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98D723-C663-81E2-F497-5A9A5388DB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EE0C6C-B47A-B287-38D4-BA87CE4650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9D2D4C-0754-E070-3266-CB05EC28F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E379E-E82A-3F41-9BF8-2A89FCD6F699}" type="datetimeFigureOut">
              <a:rPr lang="en-US" smtClean="0"/>
              <a:t>6/14/24</a:t>
            </a:fld>
            <a:endParaRPr lang="en-US" dirty="0"/>
          </a:p>
        </p:txBody>
      </p:sp>
      <p:sp>
        <p:nvSpPr>
          <p:cNvPr id="5" name="Footer Placeholder 4">
            <a:extLst>
              <a:ext uri="{FF2B5EF4-FFF2-40B4-BE49-F238E27FC236}">
                <a16:creationId xmlns:a16="http://schemas.microsoft.com/office/drawing/2014/main" id="{98DCEBF2-CF6B-3441-8720-F37798C992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732CB8B-858F-205D-F95C-B7BDA99396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D8E12-B5FF-D846-AC5C-57CB62991075}" type="slidenum">
              <a:rPr lang="en-US" smtClean="0"/>
              <a:t>‹#›</a:t>
            </a:fld>
            <a:endParaRPr lang="en-US" dirty="0"/>
          </a:p>
        </p:txBody>
      </p:sp>
    </p:spTree>
    <p:extLst>
      <p:ext uri="{BB962C8B-B14F-4D97-AF65-F5344CB8AC3E}">
        <p14:creationId xmlns:p14="http://schemas.microsoft.com/office/powerpoint/2010/main" val="2370573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B2129-B038-57DF-D723-DDA9822D7605}"/>
              </a:ext>
            </a:extLst>
          </p:cNvPr>
          <p:cNvSpPr>
            <a:spLocks noGrp="1"/>
          </p:cNvSpPr>
          <p:nvPr>
            <p:ph type="ctrTitle"/>
          </p:nvPr>
        </p:nvSpPr>
        <p:spPr>
          <a:xfrm>
            <a:off x="1524000" y="1122362"/>
            <a:ext cx="9144000" cy="3588534"/>
          </a:xfrm>
        </p:spPr>
        <p:txBody>
          <a:bodyPr>
            <a:normAutofit fontScale="90000"/>
          </a:bodyPr>
          <a:lstStyle/>
          <a:p>
            <a:r>
              <a:rPr lang="en-US" sz="6700" b="1" dirty="0"/>
              <a:t>WHAT’S IN A NAME?</a:t>
            </a:r>
            <a:br>
              <a:rPr lang="en-US" sz="4400" b="1" dirty="0"/>
            </a:br>
            <a:br>
              <a:rPr lang="en-US" sz="4400" b="1" dirty="0"/>
            </a:br>
            <a:r>
              <a:rPr lang="en-US" sz="4400" b="1" dirty="0"/>
              <a:t>A LOOK AT OUR HEAVENLY FATHER’S PLAN OF REDEMPTION AS REVEALED IN OLD AND NEW TESTAMENT NAMES, PART 1 </a:t>
            </a:r>
          </a:p>
        </p:txBody>
      </p:sp>
      <p:sp>
        <p:nvSpPr>
          <p:cNvPr id="3" name="Subtitle 2">
            <a:extLst>
              <a:ext uri="{FF2B5EF4-FFF2-40B4-BE49-F238E27FC236}">
                <a16:creationId xmlns:a16="http://schemas.microsoft.com/office/drawing/2014/main" id="{F20FF114-1994-C7E5-0C2A-BE1BB2BD0447}"/>
              </a:ext>
            </a:extLst>
          </p:cNvPr>
          <p:cNvSpPr>
            <a:spLocks noGrp="1"/>
          </p:cNvSpPr>
          <p:nvPr>
            <p:ph type="subTitle" idx="1"/>
          </p:nvPr>
        </p:nvSpPr>
        <p:spPr>
          <a:xfrm>
            <a:off x="1315656" y="4926474"/>
            <a:ext cx="9144000" cy="342900"/>
          </a:xfrm>
        </p:spPr>
        <p:txBody>
          <a:bodyPr>
            <a:normAutofit fontScale="92500" lnSpcReduction="20000"/>
          </a:bodyPr>
          <a:lstStyle/>
          <a:p>
            <a:endParaRPr lang="en-US" dirty="0"/>
          </a:p>
        </p:txBody>
      </p:sp>
    </p:spTree>
    <p:extLst>
      <p:ext uri="{BB962C8B-B14F-4D97-AF65-F5344CB8AC3E}">
        <p14:creationId xmlns:p14="http://schemas.microsoft.com/office/powerpoint/2010/main" val="320724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97E03-1A2B-FEF8-FDDF-E6AF00150FEF}"/>
              </a:ext>
            </a:extLst>
          </p:cNvPr>
          <p:cNvSpPr>
            <a:spLocks noGrp="1"/>
          </p:cNvSpPr>
          <p:nvPr>
            <p:ph type="title"/>
          </p:nvPr>
        </p:nvSpPr>
        <p:spPr/>
        <p:txBody>
          <a:bodyPr/>
          <a:lstStyle/>
          <a:p>
            <a:pPr algn="ctr"/>
            <a:r>
              <a:rPr lang="en-US" b="1" dirty="0"/>
              <a:t>EL, A Title</a:t>
            </a:r>
          </a:p>
        </p:txBody>
      </p:sp>
      <p:sp>
        <p:nvSpPr>
          <p:cNvPr id="3" name="Content Placeholder 2">
            <a:extLst>
              <a:ext uri="{FF2B5EF4-FFF2-40B4-BE49-F238E27FC236}">
                <a16:creationId xmlns:a16="http://schemas.microsoft.com/office/drawing/2014/main" id="{AD7EF830-EEEA-1B1F-8649-8323C51F9F42}"/>
              </a:ext>
            </a:extLst>
          </p:cNvPr>
          <p:cNvSpPr>
            <a:spLocks noGrp="1"/>
          </p:cNvSpPr>
          <p:nvPr>
            <p:ph idx="1"/>
          </p:nvPr>
        </p:nvSpPr>
        <p:spPr>
          <a:xfrm>
            <a:off x="838200" y="1528763"/>
            <a:ext cx="10515600" cy="5200650"/>
          </a:xfrm>
        </p:spPr>
        <p:txBody>
          <a:bodyPr>
            <a:normAutofit lnSpcReduction="10000"/>
          </a:bodyPr>
          <a:lstStyle/>
          <a:p>
            <a:r>
              <a:rPr lang="en-US" u="sng" dirty="0"/>
              <a:t>El</a:t>
            </a:r>
            <a:r>
              <a:rPr lang="en-US" dirty="0"/>
              <a:t> means God but can refer to false gods ( and then is always in the singular case, rather than the plural).  Interestingly, the word for idol in Hebrew means ‘block of wood.’</a:t>
            </a:r>
          </a:p>
          <a:p>
            <a:r>
              <a:rPr lang="en-US" dirty="0"/>
              <a:t>El is used 250 times in the Old Testament.</a:t>
            </a:r>
          </a:p>
          <a:p>
            <a:r>
              <a:rPr lang="en-US" dirty="0"/>
              <a:t>The Bible Project has interesting insight about El: “Among ancient Israel’s neighbors, people referred to the most powerful god as “El” which is not actually a name, but an ancient Semitic title, “god.” It could refer to many gods . . .” The Bible Project, God Has a Name … Many Actually!</a:t>
            </a:r>
          </a:p>
          <a:p>
            <a:r>
              <a:rPr lang="en-US" dirty="0"/>
              <a:t>2 Samuel 22:31-33 REV “As for </a:t>
            </a:r>
            <a:r>
              <a:rPr lang="en-US" u="sng" dirty="0"/>
              <a:t>God</a:t>
            </a:r>
            <a:r>
              <a:rPr lang="en-US" dirty="0"/>
              <a:t>, his way is perfect. The word of Yahweh is tested. He is a shield to all those who take refuge in him. For who is </a:t>
            </a:r>
            <a:r>
              <a:rPr lang="en-US" u="sng" dirty="0"/>
              <a:t>God</a:t>
            </a:r>
            <a:r>
              <a:rPr lang="en-US" dirty="0"/>
              <a:t> besides Yahweh? Who is a rock besides our God? </a:t>
            </a:r>
            <a:r>
              <a:rPr lang="en-US" u="sng" dirty="0"/>
              <a:t>God</a:t>
            </a:r>
            <a:r>
              <a:rPr lang="en-US" dirty="0"/>
              <a:t> is my strong fortress. He makes my way blameless. ”</a:t>
            </a:r>
          </a:p>
        </p:txBody>
      </p:sp>
    </p:spTree>
    <p:extLst>
      <p:ext uri="{BB962C8B-B14F-4D97-AF65-F5344CB8AC3E}">
        <p14:creationId xmlns:p14="http://schemas.microsoft.com/office/powerpoint/2010/main" val="188666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F1BCF-690B-614E-E60E-1C14D993C11A}"/>
              </a:ext>
            </a:extLst>
          </p:cNvPr>
          <p:cNvSpPr>
            <a:spLocks noGrp="1"/>
          </p:cNvSpPr>
          <p:nvPr>
            <p:ph type="title"/>
          </p:nvPr>
        </p:nvSpPr>
        <p:spPr/>
        <p:txBody>
          <a:bodyPr/>
          <a:lstStyle/>
          <a:p>
            <a:pPr algn="ctr"/>
            <a:r>
              <a:rPr lang="en-US" b="1" dirty="0"/>
              <a:t>ELOHIM</a:t>
            </a:r>
            <a:r>
              <a:rPr lang="en-US" dirty="0"/>
              <a:t> (el-o-heem), </a:t>
            </a:r>
            <a:r>
              <a:rPr lang="en-US" b="1" dirty="0"/>
              <a:t>A Title</a:t>
            </a:r>
          </a:p>
        </p:txBody>
      </p:sp>
      <p:sp>
        <p:nvSpPr>
          <p:cNvPr id="3" name="Content Placeholder 2">
            <a:extLst>
              <a:ext uri="{FF2B5EF4-FFF2-40B4-BE49-F238E27FC236}">
                <a16:creationId xmlns:a16="http://schemas.microsoft.com/office/drawing/2014/main" id="{412D11B2-DA6F-CFF1-AA1F-EA2897437806}"/>
              </a:ext>
            </a:extLst>
          </p:cNvPr>
          <p:cNvSpPr>
            <a:spLocks noGrp="1"/>
          </p:cNvSpPr>
          <p:nvPr>
            <p:ph idx="1"/>
          </p:nvPr>
        </p:nvSpPr>
        <p:spPr>
          <a:xfrm>
            <a:off x="838200" y="1485900"/>
            <a:ext cx="10515600" cy="5372099"/>
          </a:xfrm>
        </p:spPr>
        <p:txBody>
          <a:bodyPr>
            <a:normAutofit/>
          </a:bodyPr>
          <a:lstStyle/>
          <a:p>
            <a:r>
              <a:rPr lang="en-US" sz="3000" dirty="0"/>
              <a:t>The plural form of El.</a:t>
            </a:r>
          </a:p>
          <a:p>
            <a:r>
              <a:rPr lang="en-US" sz="3000" dirty="0"/>
              <a:t>Emphasizes Yahweh as a Creator, Preserver, Strong and  Mighty.</a:t>
            </a:r>
          </a:p>
          <a:p>
            <a:r>
              <a:rPr lang="en-US" sz="3000" dirty="0"/>
              <a:t>Elohim occurs 2,570 times in the Old Testament</a:t>
            </a:r>
          </a:p>
          <a:p>
            <a:r>
              <a:rPr lang="en-US" sz="3000" dirty="0"/>
              <a:t>Elohim is used 32 times in Genesis.</a:t>
            </a:r>
          </a:p>
          <a:p>
            <a:r>
              <a:rPr lang="en-US" sz="3000" dirty="0"/>
              <a:t>Gen. 1:1 REV  “In the beginning </a:t>
            </a:r>
            <a:r>
              <a:rPr lang="en-US" sz="3000" u="sng" dirty="0"/>
              <a:t>God</a:t>
            </a:r>
            <a:r>
              <a:rPr lang="en-US" sz="3000" dirty="0"/>
              <a:t> created the heavens and the earth.”</a:t>
            </a:r>
          </a:p>
          <a:p>
            <a:r>
              <a:rPr lang="en-US" sz="3000" dirty="0"/>
              <a:t>Genesis 17:7 REV “</a:t>
            </a:r>
            <a:r>
              <a:rPr lang="en-US" sz="3000" b="1" dirty="0"/>
              <a:t>I </a:t>
            </a:r>
            <a:r>
              <a:rPr lang="en-US" sz="3000" dirty="0"/>
              <a:t>will establish my covenant between me and you and your seed after you throughout their generations for an everlasting covenant, to be </a:t>
            </a:r>
            <a:r>
              <a:rPr lang="en-US" sz="3000" u="sng" dirty="0"/>
              <a:t>God</a:t>
            </a:r>
            <a:r>
              <a:rPr lang="en-US" sz="3000" dirty="0"/>
              <a:t> to you and to your seed after you.”</a:t>
            </a:r>
          </a:p>
        </p:txBody>
      </p:sp>
    </p:spTree>
    <p:extLst>
      <p:ext uri="{BB962C8B-B14F-4D97-AF65-F5344CB8AC3E}">
        <p14:creationId xmlns:p14="http://schemas.microsoft.com/office/powerpoint/2010/main" val="305983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64F0E-64BF-7455-A49F-C6DDB365725F}"/>
              </a:ext>
            </a:extLst>
          </p:cNvPr>
          <p:cNvSpPr>
            <a:spLocks noGrp="1"/>
          </p:cNvSpPr>
          <p:nvPr>
            <p:ph type="title"/>
          </p:nvPr>
        </p:nvSpPr>
        <p:spPr/>
        <p:txBody>
          <a:bodyPr/>
          <a:lstStyle/>
          <a:p>
            <a:pPr algn="ctr"/>
            <a:r>
              <a:rPr lang="en-US" b="1" dirty="0"/>
              <a:t>EL SHADDAI </a:t>
            </a:r>
            <a:r>
              <a:rPr lang="en-US" dirty="0"/>
              <a:t>(el shad-di), </a:t>
            </a:r>
            <a:r>
              <a:rPr lang="en-US" b="1" dirty="0"/>
              <a:t>A Title</a:t>
            </a:r>
          </a:p>
        </p:txBody>
      </p:sp>
      <p:sp>
        <p:nvSpPr>
          <p:cNvPr id="3" name="Content Placeholder 2">
            <a:extLst>
              <a:ext uri="{FF2B5EF4-FFF2-40B4-BE49-F238E27FC236}">
                <a16:creationId xmlns:a16="http://schemas.microsoft.com/office/drawing/2014/main" id="{7E3DE1B8-4098-3AC1-E2BC-EC2A5CC62987}"/>
              </a:ext>
            </a:extLst>
          </p:cNvPr>
          <p:cNvSpPr>
            <a:spLocks noGrp="1"/>
          </p:cNvSpPr>
          <p:nvPr>
            <p:ph idx="1"/>
          </p:nvPr>
        </p:nvSpPr>
        <p:spPr>
          <a:xfrm>
            <a:off x="838200" y="1825624"/>
            <a:ext cx="10515600" cy="5032375"/>
          </a:xfrm>
        </p:spPr>
        <p:txBody>
          <a:bodyPr>
            <a:normAutofit/>
          </a:bodyPr>
          <a:lstStyle/>
          <a:p>
            <a:r>
              <a:rPr lang="en-US" dirty="0"/>
              <a:t>God, the One of the Mountain(s), Used 48 times in OT</a:t>
            </a:r>
          </a:p>
          <a:p>
            <a:r>
              <a:rPr lang="en-US" dirty="0"/>
              <a:t>Please read the REV commentary on these verses!</a:t>
            </a:r>
          </a:p>
          <a:p>
            <a:pPr marL="0" indent="0">
              <a:buNone/>
            </a:pPr>
            <a:r>
              <a:rPr lang="en-US" dirty="0"/>
              <a:t>First usage is Genesis 17:1-6 REV “When Abram (“exalted father”) was 99 years old Yahweh appeared to Abram and said to him, “I am </a:t>
            </a:r>
            <a:r>
              <a:rPr lang="en-US" u="sng" dirty="0"/>
              <a:t>El Shaddai</a:t>
            </a:r>
            <a:r>
              <a:rPr lang="en-US" dirty="0"/>
              <a:t>. Walk before me and be blameless</a:t>
            </a:r>
            <a:r>
              <a:rPr lang="en-US" b="1" dirty="0"/>
              <a:t>. I </a:t>
            </a:r>
            <a:r>
              <a:rPr lang="en-US" dirty="0"/>
              <a:t>will make my covenant between me and you, and will increase you exceedingly exceedingly much. Abram fell on his face, and God spoke to him, saying, “As for me, behold, my covenant is with you. You will be the father of a multitude of nations. No longer will your name be called Abram, but your name will be Abraham (“father of a multitude”), for I have made you the father of a multitude of nations. I will make you exceedingly fruitful, and I will make nations from you, and kings will come out from you."</a:t>
            </a:r>
          </a:p>
        </p:txBody>
      </p:sp>
    </p:spTree>
    <p:extLst>
      <p:ext uri="{BB962C8B-B14F-4D97-AF65-F5344CB8AC3E}">
        <p14:creationId xmlns:p14="http://schemas.microsoft.com/office/powerpoint/2010/main" val="123193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686C-3F96-455B-7AFD-09911AF3B539}"/>
              </a:ext>
            </a:extLst>
          </p:cNvPr>
          <p:cNvSpPr>
            <a:spLocks noGrp="1"/>
          </p:cNvSpPr>
          <p:nvPr>
            <p:ph type="title"/>
          </p:nvPr>
        </p:nvSpPr>
        <p:spPr/>
        <p:txBody>
          <a:bodyPr/>
          <a:lstStyle/>
          <a:p>
            <a:pPr algn="ctr"/>
            <a:r>
              <a:rPr lang="en-US" b="1" dirty="0"/>
              <a:t>EL SHADDAI </a:t>
            </a:r>
            <a:r>
              <a:rPr lang="en-US" dirty="0"/>
              <a:t>(el shad-di), </a:t>
            </a:r>
            <a:r>
              <a:rPr lang="en-US" b="1" dirty="0"/>
              <a:t>A Title</a:t>
            </a:r>
          </a:p>
        </p:txBody>
      </p:sp>
      <p:sp>
        <p:nvSpPr>
          <p:cNvPr id="3" name="Content Placeholder 2">
            <a:extLst>
              <a:ext uri="{FF2B5EF4-FFF2-40B4-BE49-F238E27FC236}">
                <a16:creationId xmlns:a16="http://schemas.microsoft.com/office/drawing/2014/main" id="{819572CA-4133-9D3D-54A5-520E6160EA4E}"/>
              </a:ext>
            </a:extLst>
          </p:cNvPr>
          <p:cNvSpPr>
            <a:spLocks noGrp="1"/>
          </p:cNvSpPr>
          <p:nvPr>
            <p:ph idx="1"/>
          </p:nvPr>
        </p:nvSpPr>
        <p:spPr/>
        <p:txBody>
          <a:bodyPr>
            <a:normAutofit/>
          </a:bodyPr>
          <a:lstStyle/>
          <a:p>
            <a:r>
              <a:rPr lang="en-US" sz="4000" dirty="0"/>
              <a:t>REV Commentary on Genesis 17:1  “The New Interpreter’s Dictionary of the Bible . . . notes that “the most widely accepted [belief] is that shadday is related to the Akkadian shadu, ‘mountain,’ and hence, el shadday would mean ‘El, the One of the mountains(s).”</a:t>
            </a:r>
          </a:p>
        </p:txBody>
      </p:sp>
    </p:spTree>
    <p:extLst>
      <p:ext uri="{BB962C8B-B14F-4D97-AF65-F5344CB8AC3E}">
        <p14:creationId xmlns:p14="http://schemas.microsoft.com/office/powerpoint/2010/main" val="878675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3DAAB-B667-CF2C-EA74-97C9E9C91C96}"/>
              </a:ext>
            </a:extLst>
          </p:cNvPr>
          <p:cNvSpPr>
            <a:spLocks noGrp="1"/>
          </p:cNvSpPr>
          <p:nvPr>
            <p:ph type="title"/>
          </p:nvPr>
        </p:nvSpPr>
        <p:spPr/>
        <p:txBody>
          <a:bodyPr/>
          <a:lstStyle/>
          <a:p>
            <a:pPr algn="ctr"/>
            <a:r>
              <a:rPr lang="en-US" b="1" dirty="0"/>
              <a:t>EL SHADDAI </a:t>
            </a:r>
            <a:r>
              <a:rPr lang="en-US" dirty="0"/>
              <a:t>(el shad-di), </a:t>
            </a:r>
            <a:r>
              <a:rPr lang="en-US" b="1" dirty="0"/>
              <a:t>A Title</a:t>
            </a:r>
          </a:p>
        </p:txBody>
      </p:sp>
      <p:sp>
        <p:nvSpPr>
          <p:cNvPr id="3" name="Content Placeholder 2">
            <a:extLst>
              <a:ext uri="{FF2B5EF4-FFF2-40B4-BE49-F238E27FC236}">
                <a16:creationId xmlns:a16="http://schemas.microsoft.com/office/drawing/2014/main" id="{53C85B08-0340-F2C3-4448-178F653D82B3}"/>
              </a:ext>
            </a:extLst>
          </p:cNvPr>
          <p:cNvSpPr>
            <a:spLocks noGrp="1"/>
          </p:cNvSpPr>
          <p:nvPr>
            <p:ph idx="1"/>
          </p:nvPr>
        </p:nvSpPr>
        <p:spPr>
          <a:xfrm>
            <a:off x="838200" y="1443038"/>
            <a:ext cx="10515600" cy="5414961"/>
          </a:xfrm>
        </p:spPr>
        <p:txBody>
          <a:bodyPr>
            <a:normAutofit/>
          </a:bodyPr>
          <a:lstStyle/>
          <a:p>
            <a:pPr marL="0" indent="0">
              <a:buNone/>
            </a:pPr>
            <a:r>
              <a:rPr lang="en-US" sz="3000" dirty="0"/>
              <a:t>Some scholars note that Shaddai is derived from shadayim meaning breast.  Yvonne Pratt has a three part teaching on the internet titled The Names of God.  In part one she writes: “ El means “God” and Shaddai means “breast” as in a nursing mother’s breast. This is not saying God has nursing breasts, but remember God used everyday things around the Jews to teach object lessons.  Because a mother’s milk is strength and life and power to their child, a mother gives her baby all they need to survive.  God can do everything all creation needs to exist and to be sustained in life. Nothing is too hard or impossible for Him.  His might is boundless and what He can do is endless. He and He alone sustains life and His creation.”</a:t>
            </a:r>
          </a:p>
        </p:txBody>
      </p:sp>
    </p:spTree>
    <p:extLst>
      <p:ext uri="{BB962C8B-B14F-4D97-AF65-F5344CB8AC3E}">
        <p14:creationId xmlns:p14="http://schemas.microsoft.com/office/powerpoint/2010/main" val="3079496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C798-97D6-69A3-7ABA-42F497DF7B28}"/>
              </a:ext>
            </a:extLst>
          </p:cNvPr>
          <p:cNvSpPr>
            <a:spLocks noGrp="1"/>
          </p:cNvSpPr>
          <p:nvPr>
            <p:ph type="title"/>
          </p:nvPr>
        </p:nvSpPr>
        <p:spPr/>
        <p:txBody>
          <a:bodyPr/>
          <a:lstStyle/>
          <a:p>
            <a:pPr algn="ctr"/>
            <a:r>
              <a:rPr lang="en-US" b="1" dirty="0"/>
              <a:t>EL SHADDAI </a:t>
            </a:r>
            <a:r>
              <a:rPr lang="en-US" dirty="0"/>
              <a:t>(el shad-di), </a:t>
            </a:r>
            <a:r>
              <a:rPr lang="en-US" b="1" dirty="0"/>
              <a:t>A Title</a:t>
            </a:r>
          </a:p>
        </p:txBody>
      </p:sp>
      <p:sp>
        <p:nvSpPr>
          <p:cNvPr id="3" name="Content Placeholder 2">
            <a:extLst>
              <a:ext uri="{FF2B5EF4-FFF2-40B4-BE49-F238E27FC236}">
                <a16:creationId xmlns:a16="http://schemas.microsoft.com/office/drawing/2014/main" id="{DB611092-B4B5-A020-C6F7-62571459C90B}"/>
              </a:ext>
            </a:extLst>
          </p:cNvPr>
          <p:cNvSpPr>
            <a:spLocks noGrp="1"/>
          </p:cNvSpPr>
          <p:nvPr>
            <p:ph idx="1"/>
          </p:nvPr>
        </p:nvSpPr>
        <p:spPr/>
        <p:txBody>
          <a:bodyPr>
            <a:normAutofit lnSpcReduction="10000"/>
          </a:bodyPr>
          <a:lstStyle/>
          <a:p>
            <a:r>
              <a:rPr lang="en-US" dirty="0"/>
              <a:t>Genesis 49 records Jacob’s last words to his sons.  These are  prophetic.  We will focus on what Jacob prophesies about Joseph:</a:t>
            </a:r>
          </a:p>
          <a:p>
            <a:r>
              <a:rPr lang="en-US" dirty="0"/>
              <a:t>Genesis 49:25 REV “even by the God of your father who will help you, by </a:t>
            </a:r>
            <a:r>
              <a:rPr lang="en-US" u="sng" dirty="0"/>
              <a:t>El Shaddai</a:t>
            </a:r>
            <a:r>
              <a:rPr lang="en-US" dirty="0"/>
              <a:t> who will bless you with blessings of heaven above, blessings of the deep that lies below, blessings of the breasts and of the womb.”</a:t>
            </a:r>
          </a:p>
          <a:p>
            <a:r>
              <a:rPr lang="en-US" dirty="0"/>
              <a:t>The REV commentary on Genesis 17:1 reads: “there’s an obvious wordplay between Shaddai and shadayim [breasts]. Although there is no evidence of it in the Bible, we can imagine a wordplay and a mental image in juxtaposing Shaddai related to “mountain” and the female breast. </a:t>
            </a:r>
          </a:p>
          <a:p>
            <a:endParaRPr lang="en-US" dirty="0"/>
          </a:p>
        </p:txBody>
      </p:sp>
    </p:spTree>
    <p:extLst>
      <p:ext uri="{BB962C8B-B14F-4D97-AF65-F5344CB8AC3E}">
        <p14:creationId xmlns:p14="http://schemas.microsoft.com/office/powerpoint/2010/main" val="3604798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F49A2-5C90-C67E-8AA8-2922AAA4335A}"/>
              </a:ext>
            </a:extLst>
          </p:cNvPr>
          <p:cNvSpPr>
            <a:spLocks noGrp="1"/>
          </p:cNvSpPr>
          <p:nvPr>
            <p:ph type="title"/>
          </p:nvPr>
        </p:nvSpPr>
        <p:spPr/>
        <p:txBody>
          <a:bodyPr/>
          <a:lstStyle/>
          <a:p>
            <a:pPr algn="ctr"/>
            <a:r>
              <a:rPr lang="en-US" b="1" dirty="0"/>
              <a:t>YAHWEH YIREH </a:t>
            </a:r>
            <a:r>
              <a:rPr lang="en-US" dirty="0"/>
              <a:t>(Yah-weh yi-reh), </a:t>
            </a:r>
            <a:r>
              <a:rPr lang="en-US" b="1" dirty="0"/>
              <a:t>A Title</a:t>
            </a:r>
          </a:p>
        </p:txBody>
      </p:sp>
      <p:sp>
        <p:nvSpPr>
          <p:cNvPr id="3" name="Content Placeholder 2">
            <a:extLst>
              <a:ext uri="{FF2B5EF4-FFF2-40B4-BE49-F238E27FC236}">
                <a16:creationId xmlns:a16="http://schemas.microsoft.com/office/drawing/2014/main" id="{23328CAE-7FC7-713A-F4B2-79698E598E92}"/>
              </a:ext>
            </a:extLst>
          </p:cNvPr>
          <p:cNvSpPr>
            <a:spLocks noGrp="1"/>
          </p:cNvSpPr>
          <p:nvPr>
            <p:ph idx="1"/>
          </p:nvPr>
        </p:nvSpPr>
        <p:spPr>
          <a:xfrm>
            <a:off x="838200" y="2043113"/>
            <a:ext cx="10515600" cy="4814886"/>
          </a:xfrm>
        </p:spPr>
        <p:txBody>
          <a:bodyPr>
            <a:normAutofit/>
          </a:bodyPr>
          <a:lstStyle/>
          <a:p>
            <a:r>
              <a:rPr lang="en-US" sz="3200" dirty="0"/>
              <a:t>The Lord will Provide</a:t>
            </a:r>
          </a:p>
          <a:p>
            <a:r>
              <a:rPr lang="en-US" sz="3200" dirty="0"/>
              <a:t>Yireh means “to see” or “to provide” or “to foresee” when used of a prophet. Also referred to as “Jehovah jireh.” </a:t>
            </a:r>
          </a:p>
          <a:p>
            <a:r>
              <a:rPr lang="en-US" sz="3200" dirty="0"/>
              <a:t>Used once in the Old Testament, the context is a willing father sacrificing his willing son.</a:t>
            </a:r>
          </a:p>
        </p:txBody>
      </p:sp>
    </p:spTree>
    <p:extLst>
      <p:ext uri="{BB962C8B-B14F-4D97-AF65-F5344CB8AC3E}">
        <p14:creationId xmlns:p14="http://schemas.microsoft.com/office/powerpoint/2010/main" val="3220217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961E6-133F-F4F0-7DF6-EE838F639887}"/>
              </a:ext>
            </a:extLst>
          </p:cNvPr>
          <p:cNvSpPr>
            <a:spLocks noGrp="1"/>
          </p:cNvSpPr>
          <p:nvPr>
            <p:ph type="title"/>
          </p:nvPr>
        </p:nvSpPr>
        <p:spPr>
          <a:xfrm>
            <a:off x="838200" y="365125"/>
            <a:ext cx="10515600" cy="792163"/>
          </a:xfrm>
        </p:spPr>
        <p:txBody>
          <a:bodyPr/>
          <a:lstStyle/>
          <a:p>
            <a:pPr algn="ctr"/>
            <a:r>
              <a:rPr lang="en-US" b="1" dirty="0"/>
              <a:t>YAHWEH YIREH </a:t>
            </a:r>
            <a:r>
              <a:rPr lang="en-US" dirty="0"/>
              <a:t>(Yah-weh yi-reh), </a:t>
            </a:r>
            <a:r>
              <a:rPr lang="en-US" b="1" dirty="0"/>
              <a:t>A Title</a:t>
            </a:r>
            <a:endParaRPr lang="en-US" dirty="0"/>
          </a:p>
        </p:txBody>
      </p:sp>
      <p:sp>
        <p:nvSpPr>
          <p:cNvPr id="3" name="Content Placeholder 2">
            <a:extLst>
              <a:ext uri="{FF2B5EF4-FFF2-40B4-BE49-F238E27FC236}">
                <a16:creationId xmlns:a16="http://schemas.microsoft.com/office/drawing/2014/main" id="{368E54BF-8EB1-9248-42C2-82685C46BD1D}"/>
              </a:ext>
            </a:extLst>
          </p:cNvPr>
          <p:cNvSpPr>
            <a:spLocks noGrp="1"/>
          </p:cNvSpPr>
          <p:nvPr>
            <p:ph idx="1"/>
          </p:nvPr>
        </p:nvSpPr>
        <p:spPr>
          <a:xfrm>
            <a:off x="838200" y="1157288"/>
            <a:ext cx="10515600" cy="5700712"/>
          </a:xfrm>
        </p:spPr>
        <p:txBody>
          <a:bodyPr>
            <a:normAutofit/>
          </a:bodyPr>
          <a:lstStyle/>
          <a:p>
            <a:r>
              <a:rPr lang="en-US" dirty="0"/>
              <a:t>Genesis 22:1-12  REV  “And after these things, God tested Abraham and said to him, “Abraham!” And he said, “Here I am.” Then he said, “Now take your son, your only son, whom you love, Isaac, and go into the land of Moriah and offer him there as a burnt offering on one of the </a:t>
            </a:r>
            <a:r>
              <a:rPr lang="en-US" b="1" dirty="0"/>
              <a:t>mountains</a:t>
            </a:r>
            <a:r>
              <a:rPr lang="en-US" dirty="0"/>
              <a:t> that I will tell you of. So Abraham rose early in the morning and saddled his donkey, and took two of his young men with him, and Isaac his son, and he split the wood for the burnt offering and rose up and went to the place that God has told him of. On the third day Abraham lifted up his eyes and saw the place in the distance. Then Abraham said to his young men, “Stay here with the donkey while the boy and I go over there and bow down </a:t>
            </a:r>
            <a:r>
              <a:rPr lang="en-US" i="1" dirty="0"/>
              <a:t>in worship</a:t>
            </a:r>
            <a:r>
              <a:rPr lang="en-US" dirty="0"/>
              <a:t>, </a:t>
            </a:r>
            <a:r>
              <a:rPr lang="en-US" u="sng" dirty="0"/>
              <a:t>then come back to you</a:t>
            </a:r>
            <a:r>
              <a:rPr lang="en-US" dirty="0"/>
              <a:t>. Abraham took the wood for the burnt offering and </a:t>
            </a:r>
            <a:r>
              <a:rPr lang="en-US" u="sng" dirty="0"/>
              <a:t>laid it on Isaac his son</a:t>
            </a:r>
            <a:r>
              <a:rPr lang="en-US" dirty="0"/>
              <a:t>, and he took in his own hand the fire and the knife. And the two of them walked on together.</a:t>
            </a:r>
          </a:p>
        </p:txBody>
      </p:sp>
    </p:spTree>
    <p:extLst>
      <p:ext uri="{BB962C8B-B14F-4D97-AF65-F5344CB8AC3E}">
        <p14:creationId xmlns:p14="http://schemas.microsoft.com/office/powerpoint/2010/main" val="584951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6E6D-325A-BE4D-7170-C98D71DB8E4F}"/>
              </a:ext>
            </a:extLst>
          </p:cNvPr>
          <p:cNvSpPr>
            <a:spLocks noGrp="1"/>
          </p:cNvSpPr>
          <p:nvPr>
            <p:ph type="title"/>
          </p:nvPr>
        </p:nvSpPr>
        <p:spPr/>
        <p:txBody>
          <a:bodyPr/>
          <a:lstStyle/>
          <a:p>
            <a:pPr algn="ctr"/>
            <a:r>
              <a:rPr lang="en-US" b="1" dirty="0"/>
              <a:t>YAHWEH YIREH </a:t>
            </a:r>
            <a:r>
              <a:rPr lang="en-US" dirty="0"/>
              <a:t>(Yah-weh yi-reh), </a:t>
            </a:r>
            <a:r>
              <a:rPr lang="en-US" b="1" dirty="0"/>
              <a:t>A Title</a:t>
            </a:r>
            <a:endParaRPr lang="en-US" dirty="0"/>
          </a:p>
        </p:txBody>
      </p:sp>
      <p:sp>
        <p:nvSpPr>
          <p:cNvPr id="3" name="Content Placeholder 2">
            <a:extLst>
              <a:ext uri="{FF2B5EF4-FFF2-40B4-BE49-F238E27FC236}">
                <a16:creationId xmlns:a16="http://schemas.microsoft.com/office/drawing/2014/main" id="{A8AA0993-1582-5378-77D8-82CA7E9817E7}"/>
              </a:ext>
            </a:extLst>
          </p:cNvPr>
          <p:cNvSpPr>
            <a:spLocks noGrp="1"/>
          </p:cNvSpPr>
          <p:nvPr>
            <p:ph idx="1"/>
          </p:nvPr>
        </p:nvSpPr>
        <p:spPr>
          <a:xfrm>
            <a:off x="838200" y="1825624"/>
            <a:ext cx="10515600" cy="5032375"/>
          </a:xfrm>
        </p:spPr>
        <p:txBody>
          <a:bodyPr>
            <a:normAutofit lnSpcReduction="10000"/>
          </a:bodyPr>
          <a:lstStyle/>
          <a:p>
            <a:r>
              <a:rPr lang="en-US" dirty="0"/>
              <a:t> And Isaac spoke to Abraham his father and said, “My father!” And he said, “Here I am, my son.” And he said, “Here are the fire and the wood, but where is the lamb for the burnt offering?” And Abraham said, “God will himself see to providing the lamb for a burnt offering, my son.” So they both went together. And they came to the place that God had told him of, and Abraham built the altar there and arranged the wood and bound Isaac his son and laid him on the alter, on the wood. Abraham reached out to his hand and took the knife to slaughter his son. But the angel of Yahweh called to him from heaven and said, “Abraham, Abraham!” And he said, “Here I am.” He said, “Do not reach out your hand toward the boy; do not do anything to him. For now I know that you fear God because you have not withheld your son, your only son, from me.”</a:t>
            </a:r>
          </a:p>
        </p:txBody>
      </p:sp>
    </p:spTree>
    <p:extLst>
      <p:ext uri="{BB962C8B-B14F-4D97-AF65-F5344CB8AC3E}">
        <p14:creationId xmlns:p14="http://schemas.microsoft.com/office/powerpoint/2010/main" val="3981535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7E1C5-2938-EB12-614D-E2F9581A640C}"/>
              </a:ext>
            </a:extLst>
          </p:cNvPr>
          <p:cNvSpPr>
            <a:spLocks noGrp="1"/>
          </p:cNvSpPr>
          <p:nvPr>
            <p:ph type="title"/>
          </p:nvPr>
        </p:nvSpPr>
        <p:spPr/>
        <p:txBody>
          <a:bodyPr/>
          <a:lstStyle/>
          <a:p>
            <a:pPr algn="ctr"/>
            <a:r>
              <a:rPr lang="en-US" b="1" dirty="0"/>
              <a:t>YAHWEH YIREH </a:t>
            </a:r>
            <a:r>
              <a:rPr lang="en-US" dirty="0"/>
              <a:t>(Yah-weh yi-reh), </a:t>
            </a:r>
            <a:r>
              <a:rPr lang="en-US" b="1" dirty="0"/>
              <a:t>A Title</a:t>
            </a:r>
            <a:endParaRPr lang="en-US" dirty="0"/>
          </a:p>
        </p:txBody>
      </p:sp>
      <p:sp>
        <p:nvSpPr>
          <p:cNvPr id="3" name="Content Placeholder 2">
            <a:extLst>
              <a:ext uri="{FF2B5EF4-FFF2-40B4-BE49-F238E27FC236}">
                <a16:creationId xmlns:a16="http://schemas.microsoft.com/office/drawing/2014/main" id="{31D0504B-2E15-AE65-3272-E5FF607950E5}"/>
              </a:ext>
            </a:extLst>
          </p:cNvPr>
          <p:cNvSpPr>
            <a:spLocks noGrp="1"/>
          </p:cNvSpPr>
          <p:nvPr>
            <p:ph idx="1"/>
          </p:nvPr>
        </p:nvSpPr>
        <p:spPr/>
        <p:txBody>
          <a:bodyPr>
            <a:normAutofit fontScale="92500" lnSpcReduction="10000"/>
          </a:bodyPr>
          <a:lstStyle/>
          <a:p>
            <a:r>
              <a:rPr lang="en-US" dirty="0"/>
              <a:t>Abraham is displaying his complete trust in Yahweh for Hebrews 11:19 tells us Abraham “reasoned that God was able to raise him up, even from among the dead.”</a:t>
            </a:r>
          </a:p>
          <a:p>
            <a:endParaRPr lang="en-US" dirty="0"/>
          </a:p>
          <a:p>
            <a:r>
              <a:rPr lang="en-US" dirty="0"/>
              <a:t>Genesis 22:13,14 REV  “Then Abraham lifted up his eyes and looked, and saw that behind him was a ram caught in the thicket by his horns. Abraham went and took the ram and offered him up for a burnt offering in the place of his son.  So Abraham called the name of that place “</a:t>
            </a:r>
            <a:r>
              <a:rPr lang="en-US" u="sng" dirty="0"/>
              <a:t>Yahweh Will Provide</a:t>
            </a:r>
            <a:r>
              <a:rPr lang="en-US" dirty="0"/>
              <a:t>.”  As it is said to this day, “On Yahweh’s </a:t>
            </a:r>
            <a:r>
              <a:rPr lang="en-US" b="1" dirty="0"/>
              <a:t>mountain</a:t>
            </a:r>
            <a:r>
              <a:rPr lang="en-US" dirty="0"/>
              <a:t> it will be provided.”  </a:t>
            </a:r>
          </a:p>
          <a:p>
            <a:r>
              <a:rPr lang="en-US" dirty="0"/>
              <a:t>This entire account foreshadows God, the willing Father, and Jesus, the willing son who will lay down his life on the Mt. of Olives.</a:t>
            </a:r>
          </a:p>
          <a:p>
            <a:endParaRPr lang="en-US" dirty="0"/>
          </a:p>
          <a:p>
            <a:endParaRPr lang="en-US" dirty="0"/>
          </a:p>
        </p:txBody>
      </p:sp>
    </p:spTree>
    <p:extLst>
      <p:ext uri="{BB962C8B-B14F-4D97-AF65-F5344CB8AC3E}">
        <p14:creationId xmlns:p14="http://schemas.microsoft.com/office/powerpoint/2010/main" val="376086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4E44D-2743-117F-FC28-2963D176985E}"/>
              </a:ext>
            </a:extLst>
          </p:cNvPr>
          <p:cNvSpPr>
            <a:spLocks noGrp="1"/>
          </p:cNvSpPr>
          <p:nvPr>
            <p:ph type="title"/>
          </p:nvPr>
        </p:nvSpPr>
        <p:spPr>
          <a:xfrm>
            <a:off x="1034969" y="399849"/>
            <a:ext cx="10515600" cy="1325563"/>
          </a:xfrm>
        </p:spPr>
        <p:txBody>
          <a:bodyPr/>
          <a:lstStyle/>
          <a:p>
            <a:pPr algn="ctr"/>
            <a:r>
              <a:rPr lang="en-US" b="1" dirty="0"/>
              <a:t>WHY ARE GOD’S OLD TESTAMENT NAMES/TITLES IMPORTANT TO ME TODAY?</a:t>
            </a:r>
          </a:p>
        </p:txBody>
      </p:sp>
      <p:sp>
        <p:nvSpPr>
          <p:cNvPr id="3" name="Content Placeholder 2">
            <a:extLst>
              <a:ext uri="{FF2B5EF4-FFF2-40B4-BE49-F238E27FC236}">
                <a16:creationId xmlns:a16="http://schemas.microsoft.com/office/drawing/2014/main" id="{EA4E8A1D-597D-6588-6807-026A897B4A9B}"/>
              </a:ext>
            </a:extLst>
          </p:cNvPr>
          <p:cNvSpPr>
            <a:spLocks noGrp="1"/>
          </p:cNvSpPr>
          <p:nvPr>
            <p:ph idx="1"/>
          </p:nvPr>
        </p:nvSpPr>
        <p:spPr>
          <a:xfrm>
            <a:off x="838200" y="2176041"/>
            <a:ext cx="10515600" cy="4433102"/>
          </a:xfrm>
        </p:spPr>
        <p:txBody>
          <a:bodyPr>
            <a:normAutofit/>
          </a:bodyPr>
          <a:lstStyle/>
          <a:p>
            <a:r>
              <a:rPr lang="en-US" sz="3200" dirty="0"/>
              <a:t>Names and nicknames are an amazing part of our personal identity. They reveal who we are, our family connections and history. Names carry cultural and even spiritual importance.</a:t>
            </a:r>
            <a:endParaRPr lang="en-US" dirty="0"/>
          </a:p>
          <a:p>
            <a:r>
              <a:rPr lang="en-US" sz="4800" dirty="0"/>
              <a:t>Psalm 148:13 REV “Let them praise the name of Yahweh, for his </a:t>
            </a:r>
            <a:r>
              <a:rPr lang="en-US" sz="4800" u="sng" dirty="0"/>
              <a:t>name</a:t>
            </a:r>
            <a:r>
              <a:rPr lang="en-US" sz="4800" dirty="0"/>
              <a:t> alone is exalted. His splendor is above the earth and the heavens.”</a:t>
            </a:r>
            <a:endParaRPr lang="en-US" dirty="0"/>
          </a:p>
        </p:txBody>
      </p:sp>
    </p:spTree>
    <p:extLst>
      <p:ext uri="{BB962C8B-B14F-4D97-AF65-F5344CB8AC3E}">
        <p14:creationId xmlns:p14="http://schemas.microsoft.com/office/powerpoint/2010/main" val="417712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98D50-EF19-F98C-D889-B6992303EC0A}"/>
              </a:ext>
            </a:extLst>
          </p:cNvPr>
          <p:cNvSpPr>
            <a:spLocks noGrp="1"/>
          </p:cNvSpPr>
          <p:nvPr>
            <p:ph type="title"/>
          </p:nvPr>
        </p:nvSpPr>
        <p:spPr/>
        <p:txBody>
          <a:bodyPr/>
          <a:lstStyle/>
          <a:p>
            <a:pPr algn="ctr"/>
            <a:r>
              <a:rPr lang="en-US" b="1" dirty="0"/>
              <a:t>YAHWEH’S ULTIMATE PROVISION</a:t>
            </a:r>
          </a:p>
        </p:txBody>
      </p:sp>
      <p:sp>
        <p:nvSpPr>
          <p:cNvPr id="3" name="Content Placeholder 2">
            <a:extLst>
              <a:ext uri="{FF2B5EF4-FFF2-40B4-BE49-F238E27FC236}">
                <a16:creationId xmlns:a16="http://schemas.microsoft.com/office/drawing/2014/main" id="{5EED7679-4959-7635-7BE2-FDBB99E1A73A}"/>
              </a:ext>
            </a:extLst>
          </p:cNvPr>
          <p:cNvSpPr>
            <a:spLocks noGrp="1"/>
          </p:cNvSpPr>
          <p:nvPr>
            <p:ph idx="1"/>
          </p:nvPr>
        </p:nvSpPr>
        <p:spPr>
          <a:xfrm>
            <a:off x="838200" y="1690688"/>
            <a:ext cx="10515600" cy="5167311"/>
          </a:xfrm>
        </p:spPr>
        <p:txBody>
          <a:bodyPr>
            <a:normAutofit/>
          </a:bodyPr>
          <a:lstStyle/>
          <a:p>
            <a:r>
              <a:rPr lang="en-US" sz="3000" dirty="0"/>
              <a:t>It’s noteworthy that the word “Father” is only used </a:t>
            </a:r>
            <a:r>
              <a:rPr lang="en-US" sz="3000" b="1" dirty="0"/>
              <a:t>15</a:t>
            </a:r>
            <a:r>
              <a:rPr lang="en-US" sz="3000" dirty="0"/>
              <a:t> times in the Old Testament according to Baker’s Evangelical Dictionary of Biblical Theology.  Our Jesus refers to God as Father 189 times in the Gospels!</a:t>
            </a:r>
          </a:p>
          <a:p>
            <a:r>
              <a:rPr lang="en-US" sz="3000" dirty="0"/>
              <a:t>Our Jesus is Yahweh’s ultimate provision and Jesus made the ultimate sacrifice on the Mt of Olives, fully trusting God his father to raise him from the dead.  </a:t>
            </a:r>
          </a:p>
          <a:p>
            <a:r>
              <a:rPr lang="en-US" sz="3000" dirty="0"/>
              <a:t>Jesus models prayer for us and calls Yahweh, Our Father (Matthew 6:9-13.</a:t>
            </a:r>
          </a:p>
          <a:p>
            <a:r>
              <a:rPr lang="en-US" sz="3000" dirty="0"/>
              <a:t>Let’s celebrate Father’s Day today and every day!</a:t>
            </a:r>
          </a:p>
          <a:p>
            <a:endParaRPr lang="en-US" sz="3000" dirty="0"/>
          </a:p>
          <a:p>
            <a:endParaRPr lang="en-US" sz="3000" dirty="0"/>
          </a:p>
        </p:txBody>
      </p:sp>
    </p:spTree>
    <p:extLst>
      <p:ext uri="{BB962C8B-B14F-4D97-AF65-F5344CB8AC3E}">
        <p14:creationId xmlns:p14="http://schemas.microsoft.com/office/powerpoint/2010/main" val="1679562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F7B61-752C-BEE7-111D-DDB2DE8B0502}"/>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86DF72FD-A1B8-4CE3-30FB-7D6006AAE6D0}"/>
              </a:ext>
            </a:extLst>
          </p:cNvPr>
          <p:cNvSpPr>
            <a:spLocks noGrp="1"/>
          </p:cNvSpPr>
          <p:nvPr>
            <p:ph idx="1"/>
          </p:nvPr>
        </p:nvSpPr>
        <p:spPr>
          <a:xfrm>
            <a:off x="838200" y="1343026"/>
            <a:ext cx="10515600" cy="5514974"/>
          </a:xfrm>
        </p:spPr>
        <p:txBody>
          <a:bodyPr>
            <a:normAutofit/>
          </a:bodyPr>
          <a:lstStyle/>
          <a:p>
            <a:r>
              <a:rPr lang="en-US" sz="3000" dirty="0"/>
              <a:t>John Schoenheit, a “father in the word,” and the Spirit and Truth research team</a:t>
            </a:r>
          </a:p>
          <a:p>
            <a:r>
              <a:rPr lang="en-US" sz="3000" u="sng" dirty="0"/>
              <a:t>Seeing God as a Perfect Father: and Seeing You as Loved, Pursued, and Secure </a:t>
            </a:r>
            <a:r>
              <a:rPr lang="en-US" sz="3000" dirty="0"/>
              <a:t>by Louie Giglio, Thomas Nelson Publishing, 2023.</a:t>
            </a:r>
          </a:p>
          <a:p>
            <a:r>
              <a:rPr lang="en-US" sz="3000" u="sng" dirty="0"/>
              <a:t>Names of God</a:t>
            </a:r>
            <a:r>
              <a:rPr lang="en-US" sz="3000" dirty="0"/>
              <a:t>   bible.org</a:t>
            </a:r>
          </a:p>
          <a:p>
            <a:r>
              <a:rPr lang="en-US" sz="3000" u="sng" dirty="0"/>
              <a:t>32 Names of God and Their Meaning</a:t>
            </a:r>
            <a:r>
              <a:rPr lang="en-US" sz="3000" dirty="0"/>
              <a:t>   biblefactspress.com</a:t>
            </a:r>
          </a:p>
          <a:p>
            <a:r>
              <a:rPr lang="en-US" sz="3000" u="sng" dirty="0"/>
              <a:t>O.T. Names of God – Study Resources</a:t>
            </a:r>
            <a:r>
              <a:rPr lang="en-US" sz="3000" dirty="0"/>
              <a:t>   blueletterbible.org</a:t>
            </a:r>
          </a:p>
          <a:p>
            <a:r>
              <a:rPr lang="en-US" sz="3000" u="sng" dirty="0"/>
              <a:t>Names of God, Part 1,2, and 3 </a:t>
            </a:r>
            <a:r>
              <a:rPr lang="en-US" sz="3000" dirty="0"/>
              <a:t>Yvonne Pratt 2022</a:t>
            </a:r>
          </a:p>
        </p:txBody>
      </p:sp>
    </p:spTree>
    <p:extLst>
      <p:ext uri="{BB962C8B-B14F-4D97-AF65-F5344CB8AC3E}">
        <p14:creationId xmlns:p14="http://schemas.microsoft.com/office/powerpoint/2010/main" val="3412224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75E2F-B360-5A88-A421-0C9564339162}"/>
              </a:ext>
            </a:extLst>
          </p:cNvPr>
          <p:cNvSpPr>
            <a:spLocks noGrp="1"/>
          </p:cNvSpPr>
          <p:nvPr>
            <p:ph type="title"/>
          </p:nvPr>
        </p:nvSpPr>
        <p:spPr/>
        <p:txBody>
          <a:bodyPr/>
          <a:lstStyle/>
          <a:p>
            <a:pPr algn="ctr"/>
            <a:r>
              <a:rPr lang="en-US" b="1" dirty="0"/>
              <a:t>FATHER GOD NAMES HIMSELF</a:t>
            </a:r>
          </a:p>
        </p:txBody>
      </p:sp>
      <p:sp>
        <p:nvSpPr>
          <p:cNvPr id="3" name="Content Placeholder 2">
            <a:extLst>
              <a:ext uri="{FF2B5EF4-FFF2-40B4-BE49-F238E27FC236}">
                <a16:creationId xmlns:a16="http://schemas.microsoft.com/office/drawing/2014/main" id="{1695325D-48C4-9520-7CF7-CD6B70818CDB}"/>
              </a:ext>
            </a:extLst>
          </p:cNvPr>
          <p:cNvSpPr>
            <a:spLocks noGrp="1"/>
          </p:cNvSpPr>
          <p:nvPr>
            <p:ph idx="1"/>
          </p:nvPr>
        </p:nvSpPr>
        <p:spPr>
          <a:xfrm>
            <a:off x="838200" y="1825625"/>
            <a:ext cx="10515600" cy="4889500"/>
          </a:xfrm>
        </p:spPr>
        <p:txBody>
          <a:bodyPr>
            <a:noAutofit/>
          </a:bodyPr>
          <a:lstStyle/>
          <a:p>
            <a:r>
              <a:rPr lang="en-US" sz="3200" dirty="0"/>
              <a:t>Though parents typically name their children, our Heavenly Father chose to name Himself so His children could  understand His love, His prophetic plan of salvation, and His commitment to form an everlasting family.</a:t>
            </a:r>
          </a:p>
          <a:p>
            <a:r>
              <a:rPr lang="en-US" sz="3200" dirty="0"/>
              <a:t>God’s names include titles and attributes of His character to help us understand Him.</a:t>
            </a:r>
          </a:p>
          <a:p>
            <a:r>
              <a:rPr lang="en-US" sz="3200" dirty="0"/>
              <a:t> God desires an intimate relationship with His children.</a:t>
            </a:r>
          </a:p>
          <a:p>
            <a:r>
              <a:rPr lang="en-US" sz="3200" dirty="0"/>
              <a:t>Intimacy:  “Into Me See”</a:t>
            </a:r>
          </a:p>
        </p:txBody>
      </p:sp>
    </p:spTree>
    <p:extLst>
      <p:ext uri="{BB962C8B-B14F-4D97-AF65-F5344CB8AC3E}">
        <p14:creationId xmlns:p14="http://schemas.microsoft.com/office/powerpoint/2010/main" val="248817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B7C53-0FD6-E134-11EA-52B0228EC79A}"/>
              </a:ext>
            </a:extLst>
          </p:cNvPr>
          <p:cNvSpPr>
            <a:spLocks noGrp="1"/>
          </p:cNvSpPr>
          <p:nvPr>
            <p:ph type="title"/>
          </p:nvPr>
        </p:nvSpPr>
        <p:spPr/>
        <p:txBody>
          <a:bodyPr>
            <a:normAutofit fontScale="90000"/>
          </a:bodyPr>
          <a:lstStyle/>
          <a:p>
            <a:pPr algn="ctr"/>
            <a:r>
              <a:rPr lang="en-US" b="1" dirty="0"/>
              <a:t>WE CAN BE MORE EFFECTIVE IN THE SPIRITUAL BATTLE IF WE UNDERSTAND GOD’S NAMES</a:t>
            </a:r>
          </a:p>
        </p:txBody>
      </p:sp>
      <p:sp>
        <p:nvSpPr>
          <p:cNvPr id="3" name="Content Placeholder 2">
            <a:extLst>
              <a:ext uri="{FF2B5EF4-FFF2-40B4-BE49-F238E27FC236}">
                <a16:creationId xmlns:a16="http://schemas.microsoft.com/office/drawing/2014/main" id="{D6FB3F9C-2A81-562A-B09F-4E9651C924D0}"/>
              </a:ext>
            </a:extLst>
          </p:cNvPr>
          <p:cNvSpPr>
            <a:spLocks noGrp="1"/>
          </p:cNvSpPr>
          <p:nvPr>
            <p:ph idx="1"/>
          </p:nvPr>
        </p:nvSpPr>
        <p:spPr>
          <a:xfrm>
            <a:off x="862012" y="1690688"/>
            <a:ext cx="10515600" cy="4924426"/>
          </a:xfrm>
        </p:spPr>
        <p:txBody>
          <a:bodyPr>
            <a:noAutofit/>
          </a:bodyPr>
          <a:lstStyle/>
          <a:p>
            <a:r>
              <a:rPr lang="en-US" dirty="0"/>
              <a:t>John 17:3 NIV  “Now this is eternal life: that they may know you, the only true God, and Jesus Christ, whom you have sent.”  </a:t>
            </a:r>
          </a:p>
          <a:p>
            <a:r>
              <a:rPr lang="en-US" dirty="0"/>
              <a:t>Exodus 20:7 REV “You must not misuse the name of Yahweh your God, for Yahweh will not hold anyone guiltless who misuses his name.”</a:t>
            </a:r>
          </a:p>
          <a:p>
            <a:r>
              <a:rPr lang="en-US" dirty="0"/>
              <a:t>In the </a:t>
            </a:r>
            <a:r>
              <a:rPr lang="en-US" b="1" dirty="0"/>
              <a:t>10 Commandments </a:t>
            </a:r>
            <a:r>
              <a:rPr lang="en-US" dirty="0"/>
              <a:t>(commandments not suggestions!) we are instructed not to misuse God’s name, not to take the name of God in vain.  Part of being savvy in the spiritual battle is to be aware that God and Jesus’ names are holy. </a:t>
            </a:r>
          </a:p>
          <a:p>
            <a:r>
              <a:rPr lang="en-US" dirty="0"/>
              <a:t>It’s not a coincidence that in cultures around the world curse words demean the name of God and Jesus! God has given Himself a name and titles so we can have an intimate relationship with Him.</a:t>
            </a:r>
          </a:p>
        </p:txBody>
      </p:sp>
    </p:spTree>
    <p:extLst>
      <p:ext uri="{BB962C8B-B14F-4D97-AF65-F5344CB8AC3E}">
        <p14:creationId xmlns:p14="http://schemas.microsoft.com/office/powerpoint/2010/main" val="418499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11D7-23A8-2A6F-8F11-E7BCBC6D9F75}"/>
              </a:ext>
            </a:extLst>
          </p:cNvPr>
          <p:cNvSpPr>
            <a:spLocks noGrp="1"/>
          </p:cNvSpPr>
          <p:nvPr>
            <p:ph type="title"/>
          </p:nvPr>
        </p:nvSpPr>
        <p:spPr/>
        <p:txBody>
          <a:bodyPr/>
          <a:lstStyle/>
          <a:p>
            <a:pPr algn="ctr"/>
            <a:r>
              <a:rPr lang="en-US" b="1" dirty="0"/>
              <a:t>YAHWEH</a:t>
            </a:r>
            <a:r>
              <a:rPr lang="en-US" dirty="0"/>
              <a:t> (yah-weh)</a:t>
            </a:r>
          </a:p>
        </p:txBody>
      </p:sp>
      <p:sp>
        <p:nvSpPr>
          <p:cNvPr id="3" name="Content Placeholder 2">
            <a:extLst>
              <a:ext uri="{FF2B5EF4-FFF2-40B4-BE49-F238E27FC236}">
                <a16:creationId xmlns:a16="http://schemas.microsoft.com/office/drawing/2014/main" id="{D8B6E62B-F1DD-3DA1-EAAE-85544573C1D8}"/>
              </a:ext>
            </a:extLst>
          </p:cNvPr>
          <p:cNvSpPr>
            <a:spLocks noGrp="1"/>
          </p:cNvSpPr>
          <p:nvPr>
            <p:ph idx="1"/>
          </p:nvPr>
        </p:nvSpPr>
        <p:spPr>
          <a:xfrm>
            <a:off x="838200" y="1825624"/>
            <a:ext cx="10515600" cy="5032375"/>
          </a:xfrm>
        </p:spPr>
        <p:txBody>
          <a:bodyPr>
            <a:normAutofit fontScale="92500"/>
          </a:bodyPr>
          <a:lstStyle/>
          <a:p>
            <a:r>
              <a:rPr lang="en-US" b="1" dirty="0"/>
              <a:t>The Personal Name of God</a:t>
            </a:r>
            <a:r>
              <a:rPr lang="en-US" dirty="0"/>
              <a:t>, used over 6,000 times in the Old Testament.</a:t>
            </a:r>
          </a:p>
          <a:p>
            <a:r>
              <a:rPr lang="en-US" dirty="0"/>
              <a:t>Consists of 4 consonants and no vowels: </a:t>
            </a:r>
            <a:r>
              <a:rPr lang="en-US" u="sng" dirty="0"/>
              <a:t>yod-he-vav-he</a:t>
            </a:r>
            <a:r>
              <a:rPr lang="en-US" dirty="0"/>
              <a:t> so there is debate as to how to pronounce this name.</a:t>
            </a:r>
          </a:p>
          <a:p>
            <a:r>
              <a:rPr lang="en-US" dirty="0"/>
              <a:t>In many translations LORD is used but Lord is actually a title, not a name.</a:t>
            </a:r>
          </a:p>
          <a:p>
            <a:r>
              <a:rPr lang="en-US" dirty="0"/>
              <a:t>Hebrew tradition taught it was sacrilegious to even use this name.</a:t>
            </a:r>
          </a:p>
          <a:p>
            <a:r>
              <a:rPr lang="en-US" dirty="0"/>
              <a:t>We are given names at birth so we can be intimately known. Imagine going through life, “ Hey, Whoever you are?” Was it truly God’s will that His people not know Him or has this overly religious tradition caused people to think of God as aloof and unapproachable?</a:t>
            </a:r>
          </a:p>
          <a:p>
            <a:r>
              <a:rPr lang="en-US" dirty="0"/>
              <a:t>First usage is Genesis 2:4 REV “This is the history [His Story] of the heavens and of the earth when they were created, in the day that </a:t>
            </a:r>
            <a:r>
              <a:rPr lang="en-US" u="sng" dirty="0"/>
              <a:t>Yahweh</a:t>
            </a:r>
            <a:r>
              <a:rPr lang="en-US" dirty="0"/>
              <a:t> God made the earth and the heavens.”</a:t>
            </a:r>
          </a:p>
        </p:txBody>
      </p:sp>
    </p:spTree>
    <p:extLst>
      <p:ext uri="{BB962C8B-B14F-4D97-AF65-F5344CB8AC3E}">
        <p14:creationId xmlns:p14="http://schemas.microsoft.com/office/powerpoint/2010/main" val="89619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F6E2D-B3F2-BB71-BDCC-0DDE31B0A9CA}"/>
              </a:ext>
            </a:extLst>
          </p:cNvPr>
          <p:cNvSpPr>
            <a:spLocks noGrp="1"/>
          </p:cNvSpPr>
          <p:nvPr>
            <p:ph type="title"/>
          </p:nvPr>
        </p:nvSpPr>
        <p:spPr/>
        <p:txBody>
          <a:bodyPr/>
          <a:lstStyle/>
          <a:p>
            <a:pPr algn="ctr"/>
            <a:r>
              <a:rPr lang="en-US" b="1" dirty="0"/>
              <a:t>YAHWEH</a:t>
            </a:r>
            <a:r>
              <a:rPr lang="en-US" dirty="0"/>
              <a:t> (yah-weh)</a:t>
            </a:r>
          </a:p>
        </p:txBody>
      </p:sp>
      <p:sp>
        <p:nvSpPr>
          <p:cNvPr id="3" name="Content Placeholder 2">
            <a:extLst>
              <a:ext uri="{FF2B5EF4-FFF2-40B4-BE49-F238E27FC236}">
                <a16:creationId xmlns:a16="http://schemas.microsoft.com/office/drawing/2014/main" id="{BFE0C3ED-279A-15F0-728F-4106FA9A42DB}"/>
              </a:ext>
            </a:extLst>
          </p:cNvPr>
          <p:cNvSpPr>
            <a:spLocks noGrp="1"/>
          </p:cNvSpPr>
          <p:nvPr>
            <p:ph idx="1"/>
          </p:nvPr>
        </p:nvSpPr>
        <p:spPr>
          <a:xfrm>
            <a:off x="838200" y="1690688"/>
            <a:ext cx="10515600" cy="5038725"/>
          </a:xfrm>
        </p:spPr>
        <p:txBody>
          <a:bodyPr>
            <a:normAutofit/>
          </a:bodyPr>
          <a:lstStyle/>
          <a:p>
            <a:r>
              <a:rPr lang="en-US" sz="3000" dirty="0"/>
              <a:t>EXODUS 3:13-14 REV “Then Moses said to God, “Behold, if I go to the children of Israel and tell them, ‘The God of your fathers has sent me to you,’ and they ask me, ‘What is his name?’ What should I tell them?” And God said to Moses, “I am who I am.” And he said, “You are to tell the children of Israel this: ‘I am has sent me to you.’ ”</a:t>
            </a:r>
          </a:p>
          <a:p>
            <a:r>
              <a:rPr lang="en-US" sz="3000" dirty="0"/>
              <a:t>REV Commentary: The Hebrew can be translated “I am who I am” [or: I am that I am] or “I will be what I will be” [or: I will become what I will become] . . . all of them apply. “I am” is true both now and in the future: God is an ever-present reality now and in the future; both now and then He is the “I am.”</a:t>
            </a:r>
          </a:p>
        </p:txBody>
      </p:sp>
    </p:spTree>
    <p:extLst>
      <p:ext uri="{BB962C8B-B14F-4D97-AF65-F5344CB8AC3E}">
        <p14:creationId xmlns:p14="http://schemas.microsoft.com/office/powerpoint/2010/main" val="19455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AC8F-4187-EB0B-1830-7BCFC91E50DF}"/>
              </a:ext>
            </a:extLst>
          </p:cNvPr>
          <p:cNvSpPr>
            <a:spLocks noGrp="1"/>
          </p:cNvSpPr>
          <p:nvPr>
            <p:ph type="title"/>
          </p:nvPr>
        </p:nvSpPr>
        <p:spPr/>
        <p:txBody>
          <a:bodyPr/>
          <a:lstStyle/>
          <a:p>
            <a:pPr algn="ctr"/>
            <a:r>
              <a:rPr lang="en-US" b="1" dirty="0"/>
              <a:t>YAHWEH</a:t>
            </a:r>
            <a:r>
              <a:rPr lang="en-US" dirty="0"/>
              <a:t> (yah-weh)</a:t>
            </a:r>
          </a:p>
        </p:txBody>
      </p:sp>
      <p:sp>
        <p:nvSpPr>
          <p:cNvPr id="3" name="Content Placeholder 2">
            <a:extLst>
              <a:ext uri="{FF2B5EF4-FFF2-40B4-BE49-F238E27FC236}">
                <a16:creationId xmlns:a16="http://schemas.microsoft.com/office/drawing/2014/main" id="{70987013-D1AD-7138-5578-12F3667A75D0}"/>
              </a:ext>
            </a:extLst>
          </p:cNvPr>
          <p:cNvSpPr>
            <a:spLocks noGrp="1"/>
          </p:cNvSpPr>
          <p:nvPr>
            <p:ph idx="1"/>
          </p:nvPr>
        </p:nvSpPr>
        <p:spPr>
          <a:xfrm>
            <a:off x="838200" y="1825624"/>
            <a:ext cx="10515600" cy="5032375"/>
          </a:xfrm>
        </p:spPr>
        <p:txBody>
          <a:bodyPr>
            <a:normAutofit lnSpcReduction="10000"/>
          </a:bodyPr>
          <a:lstStyle/>
          <a:p>
            <a:r>
              <a:rPr lang="en-US" dirty="0"/>
              <a:t>Exodus 3:15 REV “Furthermore, God said to Moses, “Tell the children of Israel this: ‘</a:t>
            </a:r>
            <a:r>
              <a:rPr lang="en-US" u="sng" dirty="0"/>
              <a:t>Yahweh</a:t>
            </a:r>
            <a:r>
              <a:rPr lang="en-US" dirty="0"/>
              <a:t>, the God of your fathers, the God of Abraham, the God of Isaac, and the God of Jacob, has sent me to you.’ This is my name forever, and this is how I am to be remembered throughout all generations. </a:t>
            </a:r>
          </a:p>
          <a:p>
            <a:r>
              <a:rPr lang="en-US" dirty="0"/>
              <a:t>REV Commentary: This is one of the verses that shows that the name “Yahweh” was known by the people of God from the earliest times. Words such as Elohim and El Shaddai are not names, they are titles. </a:t>
            </a:r>
            <a:r>
              <a:rPr lang="en-US" b="1" dirty="0"/>
              <a:t>“Yahweh” is the only actual name of God in the Bible. </a:t>
            </a:r>
          </a:p>
          <a:p>
            <a:r>
              <a:rPr lang="en-US" dirty="0"/>
              <a:t>Note that Abraham, Isaac, and Jacob had spouses that struggled with infertility and all required supernatural intervention, miracles, in order to conceive. Yahweh is a loving father who is creating a family as part of His plan of redemption.</a:t>
            </a:r>
          </a:p>
        </p:txBody>
      </p:sp>
    </p:spTree>
    <p:extLst>
      <p:ext uri="{BB962C8B-B14F-4D97-AF65-F5344CB8AC3E}">
        <p14:creationId xmlns:p14="http://schemas.microsoft.com/office/powerpoint/2010/main" val="124148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46F02-5791-C6D9-964C-2588E944A3B7}"/>
              </a:ext>
            </a:extLst>
          </p:cNvPr>
          <p:cNvSpPr>
            <a:spLocks noGrp="1"/>
          </p:cNvSpPr>
          <p:nvPr>
            <p:ph type="title"/>
          </p:nvPr>
        </p:nvSpPr>
        <p:spPr/>
        <p:txBody>
          <a:bodyPr/>
          <a:lstStyle/>
          <a:p>
            <a:pPr algn="ctr"/>
            <a:r>
              <a:rPr lang="en-US" b="1" dirty="0"/>
              <a:t>ADONAY</a:t>
            </a:r>
            <a:r>
              <a:rPr lang="en-US" dirty="0"/>
              <a:t> (ad-o-noy), </a:t>
            </a:r>
            <a:r>
              <a:rPr lang="en-US" b="1" dirty="0"/>
              <a:t>A Title</a:t>
            </a:r>
          </a:p>
        </p:txBody>
      </p:sp>
      <p:sp>
        <p:nvSpPr>
          <p:cNvPr id="3" name="Content Placeholder 2">
            <a:extLst>
              <a:ext uri="{FF2B5EF4-FFF2-40B4-BE49-F238E27FC236}">
                <a16:creationId xmlns:a16="http://schemas.microsoft.com/office/drawing/2014/main" id="{5BAF72F3-6E47-4419-82EB-191EF90B13B9}"/>
              </a:ext>
            </a:extLst>
          </p:cNvPr>
          <p:cNvSpPr>
            <a:spLocks noGrp="1"/>
          </p:cNvSpPr>
          <p:nvPr>
            <p:ph idx="1"/>
          </p:nvPr>
        </p:nvSpPr>
        <p:spPr>
          <a:xfrm>
            <a:off x="838200" y="1443038"/>
            <a:ext cx="10515600" cy="5229225"/>
          </a:xfrm>
        </p:spPr>
        <p:txBody>
          <a:bodyPr>
            <a:normAutofit fontScale="92500"/>
          </a:bodyPr>
          <a:lstStyle/>
          <a:p>
            <a:r>
              <a:rPr lang="en-US" dirty="0"/>
              <a:t>The Lord, Master (titles not names)</a:t>
            </a:r>
          </a:p>
          <a:p>
            <a:r>
              <a:rPr lang="en-US" u="sng" dirty="0"/>
              <a:t>Adonay</a:t>
            </a:r>
            <a:r>
              <a:rPr lang="en-US" dirty="0"/>
              <a:t> is literally translated ‘My Lords,’ and is typically used in the plural when referring to God and used in the singular (adon) 215 times when referring to humans.  Referred to as “Adonai” by some Bible commentators.</a:t>
            </a:r>
          </a:p>
          <a:p>
            <a:r>
              <a:rPr lang="en-US" dirty="0"/>
              <a:t>Used 434 times in the Old Testament.</a:t>
            </a:r>
          </a:p>
          <a:p>
            <a:r>
              <a:rPr lang="en-US" dirty="0"/>
              <a:t>Yahweh is a father and is the ultimate “Master of the Universe.”</a:t>
            </a:r>
          </a:p>
          <a:p>
            <a:r>
              <a:rPr lang="en-US" dirty="0"/>
              <a:t>Genesis 15:2-4 REV  “But Abram said, “</a:t>
            </a:r>
            <a:r>
              <a:rPr lang="en-US" u="sng" dirty="0"/>
              <a:t>Lord</a:t>
            </a:r>
            <a:r>
              <a:rPr lang="en-US" dirty="0"/>
              <a:t> Yahweh, what will you give me since I continue to be childless and the one who will inherit my estate is Eliezer of Damascus? Abram said, “Behold, you have given no seed to me, and behold, a member of my household is my heir. But behold, the word of Yahweh came to him saying, “This</a:t>
            </a:r>
            <a:r>
              <a:rPr lang="en-US" i="1" dirty="0"/>
              <a:t> man </a:t>
            </a:r>
            <a:r>
              <a:rPr lang="en-US" dirty="0"/>
              <a:t>will not be your heir, but he who will come out of your own body will be your heir.”</a:t>
            </a:r>
          </a:p>
        </p:txBody>
      </p:sp>
    </p:spTree>
    <p:extLst>
      <p:ext uri="{BB962C8B-B14F-4D97-AF65-F5344CB8AC3E}">
        <p14:creationId xmlns:p14="http://schemas.microsoft.com/office/powerpoint/2010/main" val="42426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B5AF9-15FC-5305-C51D-F577559DC21A}"/>
              </a:ext>
            </a:extLst>
          </p:cNvPr>
          <p:cNvSpPr>
            <a:spLocks noGrp="1"/>
          </p:cNvSpPr>
          <p:nvPr>
            <p:ph type="title"/>
          </p:nvPr>
        </p:nvSpPr>
        <p:spPr/>
        <p:txBody>
          <a:bodyPr/>
          <a:lstStyle/>
          <a:p>
            <a:pPr algn="ctr"/>
            <a:r>
              <a:rPr lang="en-US" b="1" dirty="0"/>
              <a:t>ADONAY</a:t>
            </a:r>
            <a:r>
              <a:rPr lang="en-US" dirty="0"/>
              <a:t> (ad-o-noy), </a:t>
            </a:r>
            <a:r>
              <a:rPr lang="en-US" b="1" dirty="0"/>
              <a:t>A Title</a:t>
            </a:r>
          </a:p>
        </p:txBody>
      </p:sp>
      <p:sp>
        <p:nvSpPr>
          <p:cNvPr id="3" name="Content Placeholder 2">
            <a:extLst>
              <a:ext uri="{FF2B5EF4-FFF2-40B4-BE49-F238E27FC236}">
                <a16:creationId xmlns:a16="http://schemas.microsoft.com/office/drawing/2014/main" id="{E836DCFF-E4A0-8F7C-A3F5-9AEBA2589AFB}"/>
              </a:ext>
            </a:extLst>
          </p:cNvPr>
          <p:cNvSpPr>
            <a:spLocks noGrp="1"/>
          </p:cNvSpPr>
          <p:nvPr>
            <p:ph idx="1"/>
          </p:nvPr>
        </p:nvSpPr>
        <p:spPr>
          <a:xfrm>
            <a:off x="838200" y="1500188"/>
            <a:ext cx="10515600" cy="5357811"/>
          </a:xfrm>
        </p:spPr>
        <p:txBody>
          <a:bodyPr>
            <a:normAutofit/>
          </a:bodyPr>
          <a:lstStyle/>
          <a:p>
            <a:r>
              <a:rPr lang="en-US" dirty="0"/>
              <a:t>Genesis 15:8 REV And he said, Lord Yahweh, how will I know that I will possess it?”</a:t>
            </a:r>
          </a:p>
          <a:p>
            <a:r>
              <a:rPr lang="en-US" dirty="0"/>
              <a:t>In Genesis 15:7-21 we see that God cut a blood covenant with </a:t>
            </a:r>
            <a:r>
              <a:rPr lang="en-US" b="1" dirty="0"/>
              <a:t>Himself. </a:t>
            </a:r>
            <a:r>
              <a:rPr lang="en-US" dirty="0"/>
              <a:t>Typically in a blood covenant animals would be sacrificed by cutting them in two and both parties in the covenant would walk between the slain sacrifices. Here Abram gathers the necessary animals but God causes Abram to fall into a deep sleep and God, represented by a smoking firepot and flaming torch, passed between the slain sacrifices. Yahweh, the Master of the Universe, ensures His plan of salvation!  This is known as the Abrahamic covenant.  Genesis 16 tells how Abram accepts Sarai’s suggestion to have a child with her slave Hagar in order to fulfill God’s covenant promise.</a:t>
            </a:r>
          </a:p>
        </p:txBody>
      </p:sp>
    </p:spTree>
    <p:extLst>
      <p:ext uri="{BB962C8B-B14F-4D97-AF65-F5344CB8AC3E}">
        <p14:creationId xmlns:p14="http://schemas.microsoft.com/office/powerpoint/2010/main" val="1973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8357</TotalTime>
  <Words>2813</Words>
  <Application>Microsoft Macintosh PowerPoint</Application>
  <PresentationFormat>Widescreen</PresentationFormat>
  <Paragraphs>87</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WHAT’S IN A NAME?  A LOOK AT OUR HEAVENLY FATHER’S PLAN OF REDEMPTION AS REVEALED IN OLD AND NEW TESTAMENT NAMES, PART 1 </vt:lpstr>
      <vt:lpstr>WHY ARE GOD’S OLD TESTAMENT NAMES/TITLES IMPORTANT TO ME TODAY?</vt:lpstr>
      <vt:lpstr>FATHER GOD NAMES HIMSELF</vt:lpstr>
      <vt:lpstr>WE CAN BE MORE EFFECTIVE IN THE SPIRITUAL BATTLE IF WE UNDERSTAND GOD’S NAMES</vt:lpstr>
      <vt:lpstr>YAHWEH (yah-weh)</vt:lpstr>
      <vt:lpstr>YAHWEH (yah-weh)</vt:lpstr>
      <vt:lpstr>YAHWEH (yah-weh)</vt:lpstr>
      <vt:lpstr>ADONAY (ad-o-noy), A Title</vt:lpstr>
      <vt:lpstr>ADONAY (ad-o-noy), A Title</vt:lpstr>
      <vt:lpstr>EL, A Title</vt:lpstr>
      <vt:lpstr>ELOHIM (el-o-heem), A Title</vt:lpstr>
      <vt:lpstr>EL SHADDAI (el shad-di), A Title</vt:lpstr>
      <vt:lpstr>EL SHADDAI (el shad-di), A Title</vt:lpstr>
      <vt:lpstr>EL SHADDAI (el shad-di), A Title</vt:lpstr>
      <vt:lpstr>EL SHADDAI (el shad-di), A Title</vt:lpstr>
      <vt:lpstr>YAHWEH YIREH (Yah-weh yi-reh), A Title</vt:lpstr>
      <vt:lpstr>YAHWEH YIREH (Yah-weh yi-reh), A Title</vt:lpstr>
      <vt:lpstr>YAHWEH YIREH (Yah-weh yi-reh), A Title</vt:lpstr>
      <vt:lpstr>YAHWEH YIREH (Yah-weh yi-reh), A Title</vt:lpstr>
      <vt:lpstr>YAHWEH’S ULTIMATE PROVISION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 Sure Yet</dc:title>
  <dc:creator>karen theisen</dc:creator>
  <cp:lastModifiedBy>karen theisen</cp:lastModifiedBy>
  <cp:revision>11</cp:revision>
  <dcterms:created xsi:type="dcterms:W3CDTF">2024-06-09T22:15:56Z</dcterms:created>
  <dcterms:modified xsi:type="dcterms:W3CDTF">2024-06-16T02:47:00Z</dcterms:modified>
</cp:coreProperties>
</file>